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3" r:id="rId7"/>
    <p:sldId id="260" r:id="rId8"/>
    <p:sldId id="262" r:id="rId9"/>
    <p:sldId id="269" r:id="rId10"/>
    <p:sldId id="268" r:id="rId11"/>
    <p:sldId id="270" r:id="rId12"/>
    <p:sldId id="272" r:id="rId13"/>
    <p:sldId id="271"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0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162"/>
    <p:restoredTop sz="95755"/>
  </p:normalViewPr>
  <p:slideViewPr>
    <p:cSldViewPr snapToGrid="0" showGuides="1">
      <p:cViewPr>
        <p:scale>
          <a:sx n="138" d="100"/>
          <a:sy n="138" d="100"/>
        </p:scale>
        <p:origin x="-640" y="-280"/>
      </p:cViewPr>
      <p:guideLst>
        <p:guide pos="3840"/>
        <p:guide orient="horz" pos="209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12/20/23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12/20/23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pPr algn="just">
              <a:lnSpc>
                <a:spcPct val="115000"/>
              </a:lnSpc>
              <a:spcAft>
                <a:spcPts val="300"/>
              </a:spcAft>
            </a:pPr>
            <a:r>
              <a:rPr lang="en-CA" sz="3600" dirty="0">
                <a:effectLst/>
                <a:latin typeface="Arial" panose="020B0604020202020204" pitchFamily="34" charset="0"/>
                <a:ea typeface="Arial" panose="020B0604020202020204" pitchFamily="34" charset="0"/>
              </a:rPr>
              <a:t>Effects of antipsychotic medication on cortical thickness are mediated by underlying molecular, physiological and functional features of the brain</a:t>
            </a:r>
          </a:p>
        </p:txBody>
      </p:sp>
    </p:spTree>
    <p:extLst>
      <p:ext uri="{BB962C8B-B14F-4D97-AF65-F5344CB8AC3E}">
        <p14:creationId xmlns:p14="http://schemas.microsoft.com/office/powerpoint/2010/main" val="396855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F27486F-98D9-4D58-348F-AEC2F098E9F0}"/>
              </a:ext>
            </a:extLst>
          </p:cNvPr>
          <p:cNvGraphicFramePr>
            <a:graphicFrameLocks noGrp="1"/>
          </p:cNvGraphicFramePr>
          <p:nvPr/>
        </p:nvGraphicFramePr>
        <p:xfrm>
          <a:off x="1040987" y="1570981"/>
          <a:ext cx="6154854" cy="4667772"/>
        </p:xfrm>
        <a:graphic>
          <a:graphicData uri="http://schemas.openxmlformats.org/drawingml/2006/table">
            <a:tbl>
              <a:tblPr/>
              <a:tblGrid>
                <a:gridCol w="1997339">
                  <a:extLst>
                    <a:ext uri="{9D8B030D-6E8A-4147-A177-3AD203B41FA5}">
                      <a16:colId xmlns:a16="http://schemas.microsoft.com/office/drawing/2014/main" val="838970192"/>
                    </a:ext>
                  </a:extLst>
                </a:gridCol>
                <a:gridCol w="905029">
                  <a:extLst>
                    <a:ext uri="{9D8B030D-6E8A-4147-A177-3AD203B41FA5}">
                      <a16:colId xmlns:a16="http://schemas.microsoft.com/office/drawing/2014/main" val="3317996612"/>
                    </a:ext>
                  </a:extLst>
                </a:gridCol>
                <a:gridCol w="1134319">
                  <a:extLst>
                    <a:ext uri="{9D8B030D-6E8A-4147-A177-3AD203B41FA5}">
                      <a16:colId xmlns:a16="http://schemas.microsoft.com/office/drawing/2014/main" val="1085651003"/>
                    </a:ext>
                  </a:extLst>
                </a:gridCol>
                <a:gridCol w="1018572">
                  <a:extLst>
                    <a:ext uri="{9D8B030D-6E8A-4147-A177-3AD203B41FA5}">
                      <a16:colId xmlns:a16="http://schemas.microsoft.com/office/drawing/2014/main" val="363013619"/>
                    </a:ext>
                  </a:extLst>
                </a:gridCol>
                <a:gridCol w="1099595">
                  <a:extLst>
                    <a:ext uri="{9D8B030D-6E8A-4147-A177-3AD203B41FA5}">
                      <a16:colId xmlns:a16="http://schemas.microsoft.com/office/drawing/2014/main" val="1488056927"/>
                    </a:ext>
                  </a:extLst>
                </a:gridCol>
              </a:tblGrid>
              <a:tr h="452432">
                <a:tc>
                  <a:txBody>
                    <a:bodyPr/>
                    <a:lstStyle/>
                    <a:p>
                      <a:pPr algn="ctr"/>
                      <a:r>
                        <a:rPr lang="en-CA" sz="1200" b="1">
                          <a:solidFill>
                            <a:srgbClr val="000000"/>
                          </a:solidFill>
                          <a:effectLst/>
                          <a:latin typeface="Helvetica Neue" panose="02000503000000020004" pitchFamily="2" charset="0"/>
                        </a:rPr>
                        <a:t>Covariate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Estimate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Std. Error</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t-value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p-value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589592173"/>
                  </a:ext>
                </a:extLst>
              </a:tr>
              <a:tr h="651060">
                <a:tc>
                  <a:txBody>
                    <a:bodyPr/>
                    <a:lstStyle/>
                    <a:p>
                      <a:pPr algn="ctr"/>
                      <a:r>
                        <a:rPr lang="en-CA" sz="1200" b="1">
                          <a:solidFill>
                            <a:srgbClr val="000000"/>
                          </a:solidFill>
                          <a:effectLst/>
                          <a:latin typeface="Helvetica Neue" panose="02000503000000020004" pitchFamily="2" charset="0"/>
                        </a:rPr>
                        <a:t>Total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2.5E-07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-4.77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0.0000053</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848013"/>
                  </a:ext>
                </a:extLst>
              </a:tr>
              <a:tr h="651060">
                <a:tc>
                  <a:txBody>
                    <a:bodyPr/>
                    <a:lstStyle/>
                    <a:p>
                      <a:pPr algn="ctr"/>
                      <a:r>
                        <a:rPr lang="en-CA" sz="1200" b="1">
                          <a:solidFill>
                            <a:srgbClr val="000000"/>
                          </a:solidFill>
                          <a:effectLst/>
                          <a:latin typeface="Helvetica Neue" panose="02000503000000020004" pitchFamily="2" charset="0"/>
                        </a:rPr>
                        <a:t>Positive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2.6E-07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-4.60</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0.0000106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660245"/>
                  </a:ext>
                </a:extLst>
              </a:tr>
              <a:tr h="651060">
                <a:tc>
                  <a:txBody>
                    <a:bodyPr/>
                    <a:lstStyle/>
                    <a:p>
                      <a:pPr algn="ctr"/>
                      <a:r>
                        <a:rPr lang="en-CA" sz="1200" b="1">
                          <a:solidFill>
                            <a:srgbClr val="000000"/>
                          </a:solidFill>
                          <a:effectLst/>
                          <a:latin typeface="Helvetica Neue" panose="02000503000000020004" pitchFamily="2" charset="0"/>
                        </a:rPr>
                        <a:t>Negative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-4.86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0.0000036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1478519"/>
                  </a:ext>
                </a:extLst>
              </a:tr>
              <a:tr h="452432">
                <a:tc>
                  <a:txBody>
                    <a:bodyPr/>
                    <a:lstStyle/>
                    <a:p>
                      <a:pPr algn="ctr"/>
                      <a:r>
                        <a:rPr lang="en-CA" sz="1200" b="1">
                          <a:solidFill>
                            <a:srgbClr val="000000"/>
                          </a:solidFill>
                          <a:effectLst/>
                          <a:latin typeface="Helvetica Neue" panose="02000503000000020004" pitchFamily="2" charset="0"/>
                        </a:rPr>
                        <a:t>BMI</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-4.30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0.0000347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1531968"/>
                  </a:ext>
                </a:extLst>
              </a:tr>
              <a:tr h="452432">
                <a:tc>
                  <a:txBody>
                    <a:bodyPr/>
                    <a:lstStyle/>
                    <a:p>
                      <a:pPr algn="ctr"/>
                      <a:r>
                        <a:rPr lang="en-CA" sz="1200" b="1">
                          <a:solidFill>
                            <a:srgbClr val="000000"/>
                          </a:solidFill>
                          <a:effectLst/>
                          <a:latin typeface="Helvetica Neue" panose="02000503000000020004" pitchFamily="2" charset="0"/>
                        </a:rPr>
                        <a:t>Hospital days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-1.0E-06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3.1E-07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-3.31</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0.0012269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935946"/>
                  </a:ext>
                </a:extLst>
              </a:tr>
              <a:tr h="452432">
                <a:tc>
                  <a:txBody>
                    <a:bodyPr/>
                    <a:lstStyle/>
                    <a:p>
                      <a:pPr algn="ctr"/>
                      <a:r>
                        <a:rPr lang="en-CA" sz="1200" b="1">
                          <a:solidFill>
                            <a:srgbClr val="000000"/>
                          </a:solidFill>
                          <a:effectLst/>
                          <a:latin typeface="Helvetica Neue" panose="02000503000000020004" pitchFamily="2" charset="0"/>
                        </a:rPr>
                        <a:t>Times admitted</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-3.72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0.0003040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764742"/>
                  </a:ext>
                </a:extLst>
              </a:tr>
              <a:tr h="452432">
                <a:tc>
                  <a:txBody>
                    <a:bodyPr/>
                    <a:lstStyle/>
                    <a:p>
                      <a:pPr algn="ctr"/>
                      <a:r>
                        <a:rPr lang="en-CA" sz="1200" b="1">
                          <a:solidFill>
                            <a:srgbClr val="000000"/>
                          </a:solidFill>
                          <a:effectLst/>
                          <a:latin typeface="Helvetica Neue" panose="02000503000000020004" pitchFamily="2" charset="0"/>
                        </a:rPr>
                        <a:t>GAF</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0.0000688</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888812"/>
                  </a:ext>
                </a:extLst>
              </a:tr>
              <a:tr h="452432">
                <a:tc>
                  <a:txBody>
                    <a:bodyPr/>
                    <a:lstStyle/>
                    <a:p>
                      <a:pPr algn="ctr"/>
                      <a:r>
                        <a:rPr lang="en-CA" sz="1200" b="1">
                          <a:solidFill>
                            <a:srgbClr val="000000"/>
                          </a:solidFill>
                          <a:effectLst/>
                          <a:latin typeface="Helvetica Neue" panose="02000503000000020004" pitchFamily="2" charset="0"/>
                        </a:rPr>
                        <a:t>SOFAS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0.0000532</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77999"/>
                  </a:ext>
                </a:extLst>
              </a:tr>
            </a:tbl>
          </a:graphicData>
        </a:graphic>
      </p:graphicFrame>
      <p:sp>
        <p:nvSpPr>
          <p:cNvPr id="5" name="TextBox 4">
            <a:extLst>
              <a:ext uri="{FF2B5EF4-FFF2-40B4-BE49-F238E27FC236}">
                <a16:creationId xmlns:a16="http://schemas.microsoft.com/office/drawing/2014/main" id="{52C8B470-7AE5-1157-0C99-323D89863ED7}"/>
              </a:ext>
            </a:extLst>
          </p:cNvPr>
          <p:cNvSpPr txBox="1"/>
          <p:nvPr/>
        </p:nvSpPr>
        <p:spPr>
          <a:xfrm>
            <a:off x="748008" y="358284"/>
            <a:ext cx="6740812" cy="1477328"/>
          </a:xfrm>
          <a:prstGeom prst="rect">
            <a:avLst/>
          </a:prstGeom>
          <a:noFill/>
        </p:spPr>
        <p:txBody>
          <a:bodyPr wrap="square" rtlCol="0">
            <a:spAutoFit/>
          </a:bodyPr>
          <a:lstStyle/>
          <a:p>
            <a:r>
              <a:rPr lang="en-CA" dirty="0">
                <a:solidFill>
                  <a:srgbClr val="000000"/>
                </a:solidFill>
                <a:effectLst/>
                <a:latin typeface="Helvetica Neue" panose="02000503000000020004" pitchFamily="2" charset="0"/>
              </a:rPr>
              <a:t>Supplementary table 1 shows the estimate, standard error, t-value and p-value of antipsychotic exposure on average cortical thickness when including one of the covariates at a time in the model.</a:t>
            </a:r>
          </a:p>
          <a:p>
            <a:endParaRPr lang="en-US" dirty="0"/>
          </a:p>
        </p:txBody>
      </p:sp>
      <p:sp>
        <p:nvSpPr>
          <p:cNvPr id="6" name="TextBox 5">
            <a:extLst>
              <a:ext uri="{FF2B5EF4-FFF2-40B4-BE49-F238E27FC236}">
                <a16:creationId xmlns:a16="http://schemas.microsoft.com/office/drawing/2014/main" id="{FBDE3B08-30DE-8E14-94E7-0AD129014407}"/>
              </a:ext>
            </a:extLst>
          </p:cNvPr>
          <p:cNvSpPr txBox="1"/>
          <p:nvPr/>
        </p:nvSpPr>
        <p:spPr>
          <a:xfrm>
            <a:off x="1122744" y="6331352"/>
            <a:ext cx="4609660" cy="461665"/>
          </a:xfrm>
          <a:prstGeom prst="rect">
            <a:avLst/>
          </a:prstGeom>
          <a:noFill/>
        </p:spPr>
        <p:txBody>
          <a:bodyPr wrap="none" rtlCol="0">
            <a:spAutoFit/>
          </a:bodyPr>
          <a:lstStyle/>
          <a:p>
            <a:r>
              <a:rPr lang="en-US" sz="1200" dirty="0"/>
              <a:t>BMI=Body Mass Index,</a:t>
            </a:r>
            <a:r>
              <a:rPr lang="en-CA" sz="1200" b="0" i="0" u="none" strike="noStrike" dirty="0">
                <a:solidFill>
                  <a:srgbClr val="000000"/>
                </a:solidFill>
                <a:effectLst/>
                <a:latin typeface="Arial" panose="020B0604020202020204" pitchFamily="34" charset="0"/>
              </a:rPr>
              <a:t> GAF=Global Assessment of Functioning, </a:t>
            </a:r>
          </a:p>
          <a:p>
            <a:r>
              <a:rPr lang="en-CA" sz="1200" b="0" i="0" u="none" strike="noStrike" dirty="0">
                <a:solidFill>
                  <a:srgbClr val="000000"/>
                </a:solidFill>
                <a:effectLst/>
                <a:latin typeface="Arial" panose="020B0604020202020204" pitchFamily="34" charset="0"/>
              </a:rPr>
              <a:t>SOFAS=Social and Occupational Functioning Assessment Scale</a:t>
            </a:r>
            <a:r>
              <a:rPr lang="en-US" sz="1200" dirty="0"/>
              <a:t> </a:t>
            </a:r>
          </a:p>
        </p:txBody>
      </p:sp>
    </p:spTree>
    <p:extLst>
      <p:ext uri="{BB962C8B-B14F-4D97-AF65-F5344CB8AC3E}">
        <p14:creationId xmlns:p14="http://schemas.microsoft.com/office/powerpoint/2010/main" val="2360473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7CA84E2-F0E2-3FA8-0D3B-FB5E75C6B68A}"/>
              </a:ext>
            </a:extLst>
          </p:cNvPr>
          <p:cNvSpPr txBox="1"/>
          <p:nvPr/>
        </p:nvSpPr>
        <p:spPr>
          <a:xfrm>
            <a:off x="1341783" y="0"/>
            <a:ext cx="8020878"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2</a:t>
            </a:r>
            <a:r>
              <a:rPr lang="en-CA" dirty="0">
                <a:solidFill>
                  <a:srgbClr val="000000"/>
                </a:solidFill>
                <a:effectLst/>
                <a:latin typeface="Helvetica Neue" panose="02000503000000020004" pitchFamily="2" charset="0"/>
              </a:rPr>
              <a:t> shows correlations between antipsychotic related cortical thinning and normative features of the brain in the discovery sample (same data as in figure 2)</a:t>
            </a:r>
          </a:p>
        </p:txBody>
      </p:sp>
      <p:graphicFrame>
        <p:nvGraphicFramePr>
          <p:cNvPr id="2" name="Table 1">
            <a:extLst>
              <a:ext uri="{FF2B5EF4-FFF2-40B4-BE49-F238E27FC236}">
                <a16:creationId xmlns:a16="http://schemas.microsoft.com/office/drawing/2014/main" id="{A3B41BF1-B0CC-81B9-50BC-D126197132D2}"/>
              </a:ext>
            </a:extLst>
          </p:cNvPr>
          <p:cNvGraphicFramePr>
            <a:graphicFrameLocks noGrp="1"/>
          </p:cNvGraphicFramePr>
          <p:nvPr>
            <p:extLst>
              <p:ext uri="{D42A27DB-BD31-4B8C-83A1-F6EECF244321}">
                <p14:modId xmlns:p14="http://schemas.microsoft.com/office/powerpoint/2010/main" val="3386006227"/>
              </p:ext>
            </p:extLst>
          </p:nvPr>
        </p:nvGraphicFramePr>
        <p:xfrm>
          <a:off x="1770370" y="988291"/>
          <a:ext cx="7592291" cy="5230608"/>
        </p:xfrm>
        <a:graphic>
          <a:graphicData uri="http://schemas.openxmlformats.org/drawingml/2006/table">
            <a:tbl>
              <a:tblPr/>
              <a:tblGrid>
                <a:gridCol w="1745627">
                  <a:extLst>
                    <a:ext uri="{9D8B030D-6E8A-4147-A177-3AD203B41FA5}">
                      <a16:colId xmlns:a16="http://schemas.microsoft.com/office/drawing/2014/main" val="778891111"/>
                    </a:ext>
                  </a:extLst>
                </a:gridCol>
                <a:gridCol w="705428">
                  <a:extLst>
                    <a:ext uri="{9D8B030D-6E8A-4147-A177-3AD203B41FA5}">
                      <a16:colId xmlns:a16="http://schemas.microsoft.com/office/drawing/2014/main" val="1484462596"/>
                    </a:ext>
                  </a:extLst>
                </a:gridCol>
                <a:gridCol w="1076074">
                  <a:extLst>
                    <a:ext uri="{9D8B030D-6E8A-4147-A177-3AD203B41FA5}">
                      <a16:colId xmlns:a16="http://schemas.microsoft.com/office/drawing/2014/main" val="1432293027"/>
                    </a:ext>
                  </a:extLst>
                </a:gridCol>
                <a:gridCol w="1339116">
                  <a:extLst>
                    <a:ext uri="{9D8B030D-6E8A-4147-A177-3AD203B41FA5}">
                      <a16:colId xmlns:a16="http://schemas.microsoft.com/office/drawing/2014/main" val="1056180980"/>
                    </a:ext>
                  </a:extLst>
                </a:gridCol>
                <a:gridCol w="1363023">
                  <a:extLst>
                    <a:ext uri="{9D8B030D-6E8A-4147-A177-3AD203B41FA5}">
                      <a16:colId xmlns:a16="http://schemas.microsoft.com/office/drawing/2014/main" val="2171695375"/>
                    </a:ext>
                  </a:extLst>
                </a:gridCol>
                <a:gridCol w="1363023">
                  <a:extLst>
                    <a:ext uri="{9D8B030D-6E8A-4147-A177-3AD203B41FA5}">
                      <a16:colId xmlns:a16="http://schemas.microsoft.com/office/drawing/2014/main" val="699326415"/>
                    </a:ext>
                  </a:extLst>
                </a:gridCol>
              </a:tblGrid>
              <a:tr h="159755">
                <a:tc>
                  <a:txBody>
                    <a:bodyPr/>
                    <a:lstStyle/>
                    <a:p>
                      <a:r>
                        <a:rPr lang="en-CA" sz="900" b="1" dirty="0">
                          <a:solidFill>
                            <a:srgbClr val="000000"/>
                          </a:solidFill>
                          <a:effectLst/>
                          <a:latin typeface="Helvetica Neue" panose="02000503000000020004" pitchFamily="2" charset="0"/>
                        </a:rPr>
                        <a:t>Tracer / measure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class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target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rho</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pspin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fdr_corrected_p_value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755592350"/>
                  </a:ext>
                </a:extLst>
              </a:tr>
              <a:tr h="167158">
                <a:tc>
                  <a:txBody>
                    <a:bodyPr/>
                    <a:lstStyle/>
                    <a:p>
                      <a:r>
                        <a:rPr lang="en-CA" sz="900" b="1" dirty="0">
                          <a:solidFill>
                            <a:srgbClr val="000000"/>
                          </a:solidFill>
                          <a:effectLst/>
                          <a:latin typeface="Helvetica Neue" panose="02000503000000020004" pitchFamily="2" charset="0"/>
                        </a:rPr>
                        <a:t>sch23390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-0.13611309816019400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0.2522747725227480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0.3128207179282070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8387688"/>
                  </a:ext>
                </a:extLst>
              </a:tr>
              <a:tr h="167158">
                <a:tc>
                  <a:txBody>
                    <a:bodyPr/>
                    <a:lstStyle/>
                    <a:p>
                      <a:r>
                        <a:rPr lang="en-CA" sz="900" b="1" dirty="0" err="1">
                          <a:solidFill>
                            <a:srgbClr val="000000"/>
                          </a:solidFill>
                          <a:effectLst/>
                          <a:latin typeface="Helvetica Neue" panose="02000503000000020004" pitchFamily="2" charset="0"/>
                        </a:rPr>
                        <a:t>fallypride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-0.15145839192235800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0.1648835116488350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0.21297453587974500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9660869"/>
                  </a:ext>
                </a:extLst>
              </a:tr>
              <a:tr h="167158">
                <a:tc>
                  <a:txBody>
                    <a:bodyPr/>
                    <a:lstStyle/>
                    <a:p>
                      <a:r>
                        <a:rPr lang="en-CA" sz="900" b="1" dirty="0" err="1">
                          <a:solidFill>
                            <a:srgbClr val="000000"/>
                          </a:solidFill>
                          <a:effectLst/>
                          <a:latin typeface="Helvetica Neue" panose="02000503000000020004" pitchFamily="2" charset="0"/>
                        </a:rPr>
                        <a:t>dasb</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-0.4041914204738630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0.0017998200179982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0.007970631508277740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9794087"/>
                  </a:ext>
                </a:extLst>
              </a:tr>
              <a:tr h="167158">
                <a:tc>
                  <a:txBody>
                    <a:bodyPr/>
                    <a:lstStyle/>
                    <a:p>
                      <a:r>
                        <a:rPr lang="en-CA" sz="900" b="1" dirty="0">
                          <a:solidFill>
                            <a:srgbClr val="000000"/>
                          </a:solidFill>
                          <a:effectLst/>
                          <a:latin typeface="Helvetica Neue" panose="02000503000000020004" pitchFamily="2" charset="0"/>
                        </a:rPr>
                        <a:t>way100635</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5-HT1A</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-0.2230886044601000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0.06729327067293270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0.1097942837295220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5292946"/>
                  </a:ext>
                </a:extLst>
              </a:tr>
              <a:tr h="159755">
                <a:tc>
                  <a:txBody>
                    <a:bodyPr/>
                    <a:lstStyle/>
                    <a:p>
                      <a:r>
                        <a:rPr lang="en-CA" sz="900" b="1" dirty="0">
                          <a:solidFill>
                            <a:srgbClr val="000000"/>
                          </a:solidFill>
                          <a:effectLst/>
                          <a:latin typeface="Helvetica Neue" panose="02000503000000020004" pitchFamily="2" charset="0"/>
                        </a:rPr>
                        <a:t>az10419369</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5-HT1B</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0.19896995442264000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0.1095890410958900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0.1477069684335910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80017874"/>
                  </a:ext>
                </a:extLst>
              </a:tr>
              <a:tr h="159755">
                <a:tc>
                  <a:txBody>
                    <a:bodyPr/>
                    <a:lstStyle/>
                    <a:p>
                      <a:r>
                        <a:rPr lang="en-CA" sz="900" b="1" dirty="0">
                          <a:solidFill>
                            <a:srgbClr val="000000"/>
                          </a:solidFill>
                          <a:effectLst/>
                          <a:latin typeface="Helvetica Neue" panose="02000503000000020004" pitchFamily="2" charset="0"/>
                        </a:rPr>
                        <a:t>cimbi36</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5-HT2A</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0.377865933841217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5771725"/>
                  </a:ext>
                </a:extLst>
              </a:tr>
              <a:tr h="159755">
                <a:tc>
                  <a:txBody>
                    <a:bodyPr/>
                    <a:lstStyle/>
                    <a:p>
                      <a:r>
                        <a:rPr lang="en-CA" sz="900" b="1" dirty="0">
                          <a:solidFill>
                            <a:srgbClr val="000000"/>
                          </a:solidFill>
                          <a:effectLst/>
                          <a:latin typeface="Helvetica Neue" panose="02000503000000020004" pitchFamily="2" charset="0"/>
                        </a:rPr>
                        <a:t>sb207145</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5-HT4</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0.27514812603014100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0.018998100189981000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0.0368088191180882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4736766"/>
                  </a:ext>
                </a:extLst>
              </a:tr>
              <a:tr h="159755">
                <a:tc>
                  <a:txBody>
                    <a:bodyPr/>
                    <a:lstStyle/>
                    <a:p>
                      <a:r>
                        <a:rPr lang="en-CA" sz="900" b="1" dirty="0">
                          <a:solidFill>
                            <a:srgbClr val="000000"/>
                          </a:solidFill>
                          <a:effectLst/>
                          <a:latin typeface="Helvetica Neue" panose="02000503000000020004" pitchFamily="2" charset="0"/>
                        </a:rPr>
                        <a:t>gsk215083</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5-HT6</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0.06486864703669620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0.593040695930407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0.6339400542704350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195188"/>
                  </a:ext>
                </a:extLst>
              </a:tr>
              <a:tr h="167158">
                <a:tc>
                  <a:txBody>
                    <a:bodyPr/>
                    <a:lstStyle/>
                    <a:p>
                      <a:r>
                        <a:rPr lang="en-CA" sz="900" b="1" dirty="0" err="1">
                          <a:solidFill>
                            <a:srgbClr val="000000"/>
                          </a:solidFill>
                          <a:effectLst/>
                          <a:latin typeface="Helvetica Neue" panose="02000503000000020004" pitchFamily="2" charset="0"/>
                        </a:rPr>
                        <a:t>feobv</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vAChT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-0.321011588836917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0.006299370062993700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0.017752770177527700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6108634"/>
                  </a:ext>
                </a:extLst>
              </a:tr>
              <a:tr h="167158">
                <a:tc>
                  <a:txBody>
                    <a:bodyPr/>
                    <a:lstStyle/>
                    <a:p>
                      <a:r>
                        <a:rPr lang="en-CA" sz="900" b="1" dirty="0" err="1">
                          <a:solidFill>
                            <a:srgbClr val="000000"/>
                          </a:solidFill>
                          <a:effectLst/>
                          <a:latin typeface="Helvetica Neue" panose="02000503000000020004" pitchFamily="2" charset="0"/>
                        </a:rPr>
                        <a:t>flubatine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alpha4 beta2*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0.3662865373866890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0.004899510048995100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0.015498450154984500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8612098"/>
                  </a:ext>
                </a:extLst>
              </a:tr>
              <a:tr h="159755">
                <a:tc>
                  <a:txBody>
                    <a:bodyPr/>
                    <a:lstStyle/>
                    <a:p>
                      <a:r>
                        <a:rPr lang="en-CA" sz="900" b="1" dirty="0">
                          <a:solidFill>
                            <a:srgbClr val="000000"/>
                          </a:solidFill>
                          <a:effectLst/>
                          <a:latin typeface="Helvetica Neue" panose="02000503000000020004" pitchFamily="2" charset="0"/>
                        </a:rPr>
                        <a:t>lsn3172176</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0.18914965240899800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0.0948905109489051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0.1394860513948610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6069204"/>
                  </a:ext>
                </a:extLst>
              </a:tr>
              <a:tr h="159755">
                <a:tc>
                  <a:txBody>
                    <a:bodyPr/>
                    <a:lstStyle/>
                    <a:p>
                      <a:r>
                        <a:rPr lang="en-CA" sz="900" b="1" dirty="0">
                          <a:solidFill>
                            <a:srgbClr val="000000"/>
                          </a:solidFill>
                          <a:effectLst/>
                          <a:latin typeface="Helvetica Neue" panose="02000503000000020004" pitchFamily="2" charset="0"/>
                        </a:rPr>
                        <a:t>abp688</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mGluR5</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0.11861066017734100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0.32836716328367200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0.3915146946843780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18594797"/>
                  </a:ext>
                </a:extLst>
              </a:tr>
              <a:tr h="159755">
                <a:tc>
                  <a:txBody>
                    <a:bodyPr/>
                    <a:lstStyle/>
                    <a:p>
                      <a:r>
                        <a:rPr lang="en-CA" sz="900" b="1" dirty="0">
                          <a:solidFill>
                            <a:srgbClr val="000000"/>
                          </a:solidFill>
                          <a:effectLst/>
                          <a:latin typeface="Helvetica Neue" panose="02000503000000020004" pitchFamily="2" charset="0"/>
                        </a:rPr>
                        <a:t>fmpepd2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Cannabinoid 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0.45584978842246300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0.000999900009999</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2809833"/>
                  </a:ext>
                </a:extLst>
              </a:tr>
              <a:tr h="159755">
                <a:tc>
                  <a:txBody>
                    <a:bodyPr/>
                    <a:lstStyle/>
                    <a:p>
                      <a:r>
                        <a:rPr lang="en-CA" sz="900" b="1" dirty="0">
                          <a:solidFill>
                            <a:srgbClr val="000000"/>
                          </a:solidFill>
                          <a:effectLst/>
                          <a:latin typeface="Helvetica Neue" panose="02000503000000020004" pitchFamily="2" charset="0"/>
                        </a:rPr>
                        <a:t>gsk189254</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Histamine 3</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0.07465882818090720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0.5506449355064490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0.6096426071678550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0118616"/>
                  </a:ext>
                </a:extLst>
              </a:tr>
              <a:tr h="159755">
                <a:tc>
                  <a:txBody>
                    <a:bodyPr/>
                    <a:lstStyle/>
                    <a:p>
                      <a:r>
                        <a:rPr lang="en-CA" sz="900" b="1" dirty="0" err="1">
                          <a:solidFill>
                            <a:srgbClr val="000000"/>
                          </a:solidFill>
                          <a:effectLst/>
                          <a:latin typeface="Helvetica Neue" panose="02000503000000020004" pitchFamily="2" charset="0"/>
                        </a:rPr>
                        <a:t>carfentanil</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opioid</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mu-</a:t>
                      </a:r>
                      <a:r>
                        <a:rPr lang="en-CA" sz="900" dirty="0" err="1">
                          <a:solidFill>
                            <a:srgbClr val="000000"/>
                          </a:solidFill>
                          <a:effectLst/>
                          <a:latin typeface="Helvetica Neue" panose="02000503000000020004" pitchFamily="2" charset="0"/>
                        </a:rPr>
                        <a:t>opiod</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0.308922119988958</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0.014698530146985300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0.030376962303769600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7642501"/>
                  </a:ext>
                </a:extLst>
              </a:tr>
              <a:tr h="159755">
                <a:tc>
                  <a:txBody>
                    <a:bodyPr/>
                    <a:lstStyle/>
                    <a:p>
                      <a:r>
                        <a:rPr lang="en-CA" sz="900" b="1" dirty="0">
                          <a:solidFill>
                            <a:srgbClr val="000000"/>
                          </a:solidFill>
                          <a:effectLst/>
                          <a:latin typeface="Helvetica Neue" panose="02000503000000020004" pitchFamily="2" charset="0"/>
                        </a:rPr>
                        <a:t>ly2795050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opioid</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kappa-opioid</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0.20964293008754100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0.098990100989901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0.1394860513948610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9875291"/>
                  </a:ext>
                </a:extLst>
              </a:tr>
              <a:tr h="167158">
                <a:tc>
                  <a:txBody>
                    <a:bodyPr/>
                    <a:lstStyle/>
                    <a:p>
                      <a:r>
                        <a:rPr lang="en-CA" sz="900" b="1" dirty="0">
                          <a:solidFill>
                            <a:srgbClr val="000000"/>
                          </a:solidFill>
                          <a:effectLst/>
                          <a:latin typeface="Helvetica Neue" panose="02000503000000020004" pitchFamily="2" charset="0"/>
                        </a:rPr>
                        <a:t>fcgradient01</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Functional Gradient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0.4736608549761900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9.99900009999E-05</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0.0030996900309969000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77194104"/>
                  </a:ext>
                </a:extLst>
              </a:tr>
              <a:tr h="167158">
                <a:tc>
                  <a:txBody>
                    <a:bodyPr/>
                    <a:lstStyle/>
                    <a:p>
                      <a:r>
                        <a:rPr lang="en-CA" sz="900" b="1" dirty="0" err="1">
                          <a:solidFill>
                            <a:srgbClr val="000000"/>
                          </a:solidFill>
                          <a:effectLst/>
                          <a:latin typeface="Helvetica Neue" panose="02000503000000020004" pitchFamily="2" charset="0"/>
                        </a:rPr>
                        <a:t>megalpha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-0.39369935598264800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0.0016998300169983000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0.007970631508277740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9473402"/>
                  </a:ext>
                </a:extLst>
              </a:tr>
              <a:tr h="159755">
                <a:tc>
                  <a:txBody>
                    <a:bodyPr/>
                    <a:lstStyle/>
                    <a:p>
                      <a:r>
                        <a:rPr lang="en-CA" sz="900" b="1" dirty="0" err="1">
                          <a:solidFill>
                            <a:srgbClr val="000000"/>
                          </a:solidFill>
                          <a:effectLst/>
                          <a:latin typeface="Helvetica Neue" panose="02000503000000020004" pitchFamily="2" charset="0"/>
                        </a:rPr>
                        <a:t>megbeta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Beta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0.21379662504879700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0.0842915708429157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0.13065193480651900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7937318"/>
                  </a:ext>
                </a:extLst>
              </a:tr>
              <a:tr h="159755">
                <a:tc>
                  <a:txBody>
                    <a:bodyPr/>
                    <a:lstStyle/>
                    <a:p>
                      <a:r>
                        <a:rPr lang="en-CA" sz="900" b="1" dirty="0" err="1">
                          <a:solidFill>
                            <a:srgbClr val="000000"/>
                          </a:solidFill>
                          <a:effectLst/>
                          <a:latin typeface="Helvetica Neue" panose="02000503000000020004" pitchFamily="2" charset="0"/>
                        </a:rPr>
                        <a:t>megdelta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Delta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0.28439367925684500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0.014298570142985700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0.030376962303769600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9699848"/>
                  </a:ext>
                </a:extLst>
              </a:tr>
              <a:tr h="167158">
                <a:tc>
                  <a:txBody>
                    <a:bodyPr/>
                    <a:lstStyle/>
                    <a:p>
                      <a:r>
                        <a:rPr lang="en-CA" sz="900" b="1" dirty="0">
                          <a:solidFill>
                            <a:srgbClr val="000000"/>
                          </a:solidFill>
                          <a:effectLst/>
                          <a:latin typeface="Helvetica Neue" panose="02000503000000020004" pitchFamily="2" charset="0"/>
                        </a:rPr>
                        <a:t>meggamma1</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Low Gamma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0.4230748599315880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0.0005999400059994000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0390136"/>
                  </a:ext>
                </a:extLst>
              </a:tr>
              <a:tr h="167158">
                <a:tc>
                  <a:txBody>
                    <a:bodyPr/>
                    <a:lstStyle/>
                    <a:p>
                      <a:r>
                        <a:rPr lang="en-CA" sz="900" b="1" dirty="0">
                          <a:solidFill>
                            <a:srgbClr val="000000"/>
                          </a:solidFill>
                          <a:effectLst/>
                          <a:latin typeface="Helvetica Neue" panose="02000503000000020004" pitchFamily="2" charset="0"/>
                        </a:rPr>
                        <a:t>meggamma2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High Gamma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0.25983323129290300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0.0212978702129787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0.0388372927413141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6103104"/>
                  </a:ext>
                </a:extLst>
              </a:tr>
              <a:tr h="159755">
                <a:tc>
                  <a:txBody>
                    <a:bodyPr/>
                    <a:lstStyle/>
                    <a:p>
                      <a:r>
                        <a:rPr lang="en-CA" sz="900" b="1" dirty="0" err="1">
                          <a:solidFill>
                            <a:srgbClr val="000000"/>
                          </a:solidFill>
                          <a:effectLst/>
                          <a:latin typeface="Helvetica Neue" panose="02000503000000020004" pitchFamily="2" charset="0"/>
                        </a:rPr>
                        <a:t>megtheta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Theta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0.3769190538769740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0.004999500049995000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0.015498450154984500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7277226"/>
                  </a:ext>
                </a:extLst>
              </a:tr>
              <a:tr h="167158">
                <a:tc>
                  <a:txBody>
                    <a:bodyPr/>
                    <a:lstStyle/>
                    <a:p>
                      <a:r>
                        <a:rPr lang="en-CA" sz="900" b="1" dirty="0" err="1">
                          <a:solidFill>
                            <a:srgbClr val="000000"/>
                          </a:solidFill>
                          <a:effectLst/>
                          <a:latin typeface="Helvetica Neue" panose="02000503000000020004" pitchFamily="2" charset="0"/>
                        </a:rPr>
                        <a:t>megtimescale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Intrinsic Timescale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0.3007630887583380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0.008599140085991400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0.022214445222144500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2031731"/>
                  </a:ext>
                </a:extLst>
              </a:tr>
              <a:tr h="167158">
                <a:tc>
                  <a:txBody>
                    <a:bodyPr/>
                    <a:lstStyle/>
                    <a:p>
                      <a:r>
                        <a:rPr lang="en-CA" sz="900" b="1" dirty="0" err="1">
                          <a:solidFill>
                            <a:srgbClr val="000000"/>
                          </a:solidFill>
                          <a:effectLst/>
                          <a:latin typeface="Helvetica Neue" panose="02000503000000020004" pitchFamily="2" charset="0"/>
                        </a:rPr>
                        <a:t>ucbj</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Synaptic Vesicles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0.30075589867662100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0.009499050094990500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0.02265158099574660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8962923"/>
                  </a:ext>
                </a:extLst>
              </a:tr>
              <a:tr h="167158">
                <a:tc>
                  <a:txBody>
                    <a:bodyPr/>
                    <a:lstStyle/>
                    <a:p>
                      <a:r>
                        <a:rPr lang="en-CA" sz="900" b="1" dirty="0">
                          <a:solidFill>
                            <a:srgbClr val="000000"/>
                          </a:solidFill>
                          <a:effectLst/>
                          <a:latin typeface="Helvetica Neue" panose="02000503000000020004" pitchFamily="2" charset="0"/>
                        </a:rPr>
                        <a:t>cortical thickness</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Cortical Thickness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0.09457914724924790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0.42295770422957700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0.48561810485618100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6068877"/>
                  </a:ext>
                </a:extLst>
              </a:tr>
              <a:tr h="167158">
                <a:tc>
                  <a:txBody>
                    <a:bodyPr/>
                    <a:lstStyle/>
                    <a:p>
                      <a:r>
                        <a:rPr lang="en-CA" sz="900" b="1" dirty="0">
                          <a:solidFill>
                            <a:srgbClr val="000000"/>
                          </a:solidFill>
                          <a:effectLst/>
                          <a:latin typeface="Helvetica Neue" panose="02000503000000020004" pitchFamily="2" charset="0"/>
                        </a:rPr>
                        <a:t>myelin</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T1/T2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-0.34840135738894000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0.0038996100389961000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0.01511098890110990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9522230"/>
                  </a:ext>
                </a:extLst>
              </a:tr>
              <a:tr h="159755">
                <a:tc>
                  <a:txBody>
                    <a:bodyPr/>
                    <a:lstStyle/>
                    <a:p>
                      <a:r>
                        <a:rPr lang="en-CA" sz="900" b="1" dirty="0" err="1">
                          <a:solidFill>
                            <a:srgbClr val="000000"/>
                          </a:solidFill>
                          <a:effectLst/>
                          <a:latin typeface="Helvetica Neue" panose="02000503000000020004" pitchFamily="2" charset="0"/>
                        </a:rPr>
                        <a:t>cbf</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CBF</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0.009795333069901100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6925747"/>
                  </a:ext>
                </a:extLst>
              </a:tr>
              <a:tr h="167158">
                <a:tc>
                  <a:txBody>
                    <a:bodyPr/>
                    <a:lstStyle/>
                    <a:p>
                      <a:r>
                        <a:rPr lang="en-CA" sz="900" b="1" dirty="0" err="1">
                          <a:solidFill>
                            <a:srgbClr val="000000"/>
                          </a:solidFill>
                          <a:effectLst/>
                          <a:latin typeface="Helvetica Neue" panose="02000503000000020004" pitchFamily="2" charset="0"/>
                        </a:rPr>
                        <a:t>cbv</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CBV</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-0.37187655201844700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9164033"/>
                  </a:ext>
                </a:extLst>
              </a:tr>
              <a:tr h="167158">
                <a:tc>
                  <a:txBody>
                    <a:bodyPr/>
                    <a:lstStyle/>
                    <a:p>
                      <a:r>
                        <a:rPr lang="en-CA" sz="900" b="1" dirty="0">
                          <a:solidFill>
                            <a:srgbClr val="000000"/>
                          </a:solidFill>
                          <a:effectLst/>
                          <a:latin typeface="Helvetica Neue" panose="02000503000000020004" pitchFamily="2" charset="0"/>
                        </a:rPr>
                        <a:t>cmr02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CMRO2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-0.014991231074433000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0.9032096790320970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0.9333166683331670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7187184"/>
                  </a:ext>
                </a:extLst>
              </a:tr>
              <a:tr h="159755">
                <a:tc>
                  <a:txBody>
                    <a:bodyPr/>
                    <a:lstStyle/>
                    <a:p>
                      <a:r>
                        <a:rPr lang="en-CA" sz="900" b="1" dirty="0" err="1">
                          <a:solidFill>
                            <a:srgbClr val="000000"/>
                          </a:solidFill>
                          <a:effectLst/>
                          <a:latin typeface="Helvetica Neue" panose="02000503000000020004" pitchFamily="2" charset="0"/>
                        </a:rPr>
                        <a:t>cmrglc</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CMRGlu</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0.26999789426642900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0.022897710228977100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0.039434945394349500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0483686"/>
                  </a:ext>
                </a:extLst>
              </a:tr>
            </a:tbl>
          </a:graphicData>
        </a:graphic>
      </p:graphicFrame>
    </p:spTree>
    <p:extLst>
      <p:ext uri="{BB962C8B-B14F-4D97-AF65-F5344CB8AC3E}">
        <p14:creationId xmlns:p14="http://schemas.microsoft.com/office/powerpoint/2010/main" val="3902691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0358097-8BF9-9643-521B-77589FF9D26D}"/>
              </a:ext>
            </a:extLst>
          </p:cNvPr>
          <p:cNvGraphicFramePr>
            <a:graphicFrameLocks noGrp="1"/>
          </p:cNvGraphicFramePr>
          <p:nvPr>
            <p:extLst>
              <p:ext uri="{D42A27DB-BD31-4B8C-83A1-F6EECF244321}">
                <p14:modId xmlns:p14="http://schemas.microsoft.com/office/powerpoint/2010/main" val="4023742668"/>
              </p:ext>
            </p:extLst>
          </p:nvPr>
        </p:nvGraphicFramePr>
        <p:xfrm>
          <a:off x="1353488" y="1944895"/>
          <a:ext cx="6955624" cy="4495662"/>
        </p:xfrm>
        <a:graphic>
          <a:graphicData uri="http://schemas.openxmlformats.org/drawingml/2006/table">
            <a:tbl>
              <a:tblPr/>
              <a:tblGrid>
                <a:gridCol w="1703093">
                  <a:extLst>
                    <a:ext uri="{9D8B030D-6E8A-4147-A177-3AD203B41FA5}">
                      <a16:colId xmlns:a16="http://schemas.microsoft.com/office/drawing/2014/main" val="1604952396"/>
                    </a:ext>
                  </a:extLst>
                </a:gridCol>
                <a:gridCol w="716254">
                  <a:extLst>
                    <a:ext uri="{9D8B030D-6E8A-4147-A177-3AD203B41FA5}">
                      <a16:colId xmlns:a16="http://schemas.microsoft.com/office/drawing/2014/main" val="2987269590"/>
                    </a:ext>
                  </a:extLst>
                </a:gridCol>
                <a:gridCol w="1034590">
                  <a:extLst>
                    <a:ext uri="{9D8B030D-6E8A-4147-A177-3AD203B41FA5}">
                      <a16:colId xmlns:a16="http://schemas.microsoft.com/office/drawing/2014/main" val="725229253"/>
                    </a:ext>
                  </a:extLst>
                </a:gridCol>
                <a:gridCol w="1782677">
                  <a:extLst>
                    <a:ext uri="{9D8B030D-6E8A-4147-A177-3AD203B41FA5}">
                      <a16:colId xmlns:a16="http://schemas.microsoft.com/office/drawing/2014/main" val="734441010"/>
                    </a:ext>
                  </a:extLst>
                </a:gridCol>
                <a:gridCol w="1719010">
                  <a:extLst>
                    <a:ext uri="{9D8B030D-6E8A-4147-A177-3AD203B41FA5}">
                      <a16:colId xmlns:a16="http://schemas.microsoft.com/office/drawing/2014/main" val="3959540496"/>
                    </a:ext>
                  </a:extLst>
                </a:gridCol>
              </a:tblGrid>
              <a:tr h="410517">
                <a:tc>
                  <a:txBody>
                    <a:bodyPr/>
                    <a:lstStyle/>
                    <a:p>
                      <a:r>
                        <a:rPr lang="en-CA" sz="1100" b="1" dirty="0">
                          <a:solidFill>
                            <a:srgbClr val="000000"/>
                          </a:solidFill>
                          <a:effectLst/>
                          <a:latin typeface="Helvetica Neue" panose="02000503000000020004" pitchFamily="2" charset="0"/>
                        </a:rPr>
                        <a:t>tracer / measure</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class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target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rho</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pspin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607841643"/>
                  </a:ext>
                </a:extLst>
              </a:tr>
              <a:tr h="770971">
                <a:tc>
                  <a:txBody>
                    <a:bodyPr/>
                    <a:lstStyle/>
                    <a:p>
                      <a:r>
                        <a:rPr lang="en-CA" sz="1100" b="1" dirty="0">
                          <a:solidFill>
                            <a:srgbClr val="000000"/>
                          </a:solidFill>
                          <a:effectLst/>
                          <a:latin typeface="Helvetica Neue" panose="02000503000000020004" pitchFamily="2" charset="0"/>
                        </a:rPr>
                        <a:t>flb457</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dopamine</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D2</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-5.79697230025378E-05</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0.9996000399960000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2968787"/>
                  </a:ext>
                </a:extLst>
              </a:tr>
              <a:tr h="770971">
                <a:tc>
                  <a:txBody>
                    <a:bodyPr/>
                    <a:lstStyle/>
                    <a:p>
                      <a:r>
                        <a:rPr lang="en-CA" sz="1100" b="1" dirty="0">
                          <a:solidFill>
                            <a:srgbClr val="000000"/>
                          </a:solidFill>
                          <a:effectLst/>
                          <a:latin typeface="Helvetica Neue" panose="02000503000000020004" pitchFamily="2" charset="0"/>
                        </a:rPr>
                        <a:t>madam</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-0.34088637208110100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0.0040995900409959</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5228988"/>
                  </a:ext>
                </a:extLst>
              </a:tr>
              <a:tr h="770971">
                <a:tc>
                  <a:txBody>
                    <a:bodyPr/>
                    <a:lstStyle/>
                    <a:p>
                      <a:r>
                        <a:rPr lang="en-CA" sz="1100" b="1" dirty="0">
                          <a:solidFill>
                            <a:srgbClr val="000000"/>
                          </a:solidFill>
                          <a:effectLst/>
                          <a:latin typeface="Helvetica Neue" panose="02000503000000020004" pitchFamily="2" charset="0"/>
                        </a:rPr>
                        <a:t>cumi101</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-0.031009435680068000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0.7922207779222080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983944"/>
                  </a:ext>
                </a:extLst>
              </a:tr>
              <a:tr h="590744">
                <a:tc>
                  <a:txBody>
                    <a:bodyPr/>
                    <a:lstStyle/>
                    <a:p>
                      <a:r>
                        <a:rPr lang="en-CA" sz="1100" b="1" dirty="0">
                          <a:solidFill>
                            <a:srgbClr val="000000"/>
                          </a:solidFill>
                          <a:effectLst/>
                          <a:latin typeface="Helvetica Neue" panose="02000503000000020004" pitchFamily="2" charset="0"/>
                        </a:rPr>
                        <a:t>p943</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5-HT1B</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0.17632035708924800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0.138986101389861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625506"/>
                  </a:ext>
                </a:extLst>
              </a:tr>
              <a:tr h="590744">
                <a:tc>
                  <a:txBody>
                    <a:bodyPr/>
                    <a:lstStyle/>
                    <a:p>
                      <a:r>
                        <a:rPr lang="en-CA" sz="1100" b="1" dirty="0" err="1">
                          <a:solidFill>
                            <a:srgbClr val="000000"/>
                          </a:solidFill>
                          <a:effectLst/>
                          <a:latin typeface="Helvetica Neue" panose="02000503000000020004" pitchFamily="2" charset="0"/>
                        </a:rPr>
                        <a:t>altanserin</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5-HT2A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0.036385225482637400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0.7381261873812620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858419"/>
                  </a:ext>
                </a:extLst>
              </a:tr>
              <a:tr h="590744">
                <a:tc>
                  <a:txBody>
                    <a:bodyPr/>
                    <a:lstStyle/>
                    <a:p>
                      <a:r>
                        <a:rPr lang="en-CA" sz="1100" b="1" dirty="0" err="1">
                          <a:solidFill>
                            <a:srgbClr val="000000"/>
                          </a:solidFill>
                          <a:effectLst/>
                          <a:latin typeface="Helvetica Neue" panose="02000503000000020004" pitchFamily="2" charset="0"/>
                        </a:rPr>
                        <a:t>omar</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various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Cannabinoid 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0.34450355205267800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dirty="0">
                          <a:solidFill>
                            <a:srgbClr val="000000"/>
                          </a:solidFill>
                          <a:effectLst/>
                          <a:latin typeface="Helvetica Neue" panose="02000503000000020004" pitchFamily="2" charset="0"/>
                        </a:rPr>
                        <a:t>0.005099490050994900</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64473"/>
                  </a:ext>
                </a:extLst>
              </a:tr>
            </a:tbl>
          </a:graphicData>
        </a:graphic>
      </p:graphicFrame>
      <p:sp>
        <p:nvSpPr>
          <p:cNvPr id="6" name="TextBox 5">
            <a:extLst>
              <a:ext uri="{FF2B5EF4-FFF2-40B4-BE49-F238E27FC236}">
                <a16:creationId xmlns:a16="http://schemas.microsoft.com/office/drawing/2014/main" id="{9012231F-65B4-D1FB-1F15-1C21FDB28125}"/>
              </a:ext>
            </a:extLst>
          </p:cNvPr>
          <p:cNvSpPr txBox="1"/>
          <p:nvPr/>
        </p:nvSpPr>
        <p:spPr>
          <a:xfrm>
            <a:off x="1500809" y="417443"/>
            <a:ext cx="6102626"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3</a:t>
            </a:r>
            <a:r>
              <a:rPr lang="en-CA" dirty="0">
                <a:solidFill>
                  <a:srgbClr val="000000"/>
                </a:solidFill>
                <a:effectLst/>
                <a:latin typeface="Helvetica Neue" panose="02000503000000020004" pitchFamily="2" charset="0"/>
              </a:rPr>
              <a:t> shows correlations between antipsychotic related cortical thinning and</a:t>
            </a:r>
            <a:r>
              <a:rPr lang="en-CA" dirty="0">
                <a:solidFill>
                  <a:srgbClr val="000000"/>
                </a:solidFill>
                <a:latin typeface="Helvetica Neue" panose="02000503000000020004" pitchFamily="2" charset="0"/>
              </a:rPr>
              <a:t> alternative tracers (same data as in supplementary figure 3)</a:t>
            </a:r>
            <a:endParaRPr lang="en-CA"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27606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C8479E-FD56-E259-D5E1-CABB14F1984F}"/>
              </a:ext>
            </a:extLst>
          </p:cNvPr>
          <p:cNvGraphicFramePr>
            <a:graphicFrameLocks noGrp="1"/>
          </p:cNvGraphicFramePr>
          <p:nvPr>
            <p:extLst>
              <p:ext uri="{D42A27DB-BD31-4B8C-83A1-F6EECF244321}">
                <p14:modId xmlns:p14="http://schemas.microsoft.com/office/powerpoint/2010/main" val="679184257"/>
              </p:ext>
            </p:extLst>
          </p:nvPr>
        </p:nvGraphicFramePr>
        <p:xfrm>
          <a:off x="1573695" y="775251"/>
          <a:ext cx="9044609" cy="5892699"/>
        </p:xfrm>
        <a:graphic>
          <a:graphicData uri="http://schemas.openxmlformats.org/drawingml/2006/table">
            <a:tbl>
              <a:tblPr/>
              <a:tblGrid>
                <a:gridCol w="1945394">
                  <a:extLst>
                    <a:ext uri="{9D8B030D-6E8A-4147-A177-3AD203B41FA5}">
                      <a16:colId xmlns:a16="http://schemas.microsoft.com/office/drawing/2014/main" val="3644720784"/>
                    </a:ext>
                  </a:extLst>
                </a:gridCol>
                <a:gridCol w="856548">
                  <a:extLst>
                    <a:ext uri="{9D8B030D-6E8A-4147-A177-3AD203B41FA5}">
                      <a16:colId xmlns:a16="http://schemas.microsoft.com/office/drawing/2014/main" val="1483806285"/>
                    </a:ext>
                  </a:extLst>
                </a:gridCol>
                <a:gridCol w="1306606">
                  <a:extLst>
                    <a:ext uri="{9D8B030D-6E8A-4147-A177-3AD203B41FA5}">
                      <a16:colId xmlns:a16="http://schemas.microsoft.com/office/drawing/2014/main" val="2831188797"/>
                    </a:ext>
                  </a:extLst>
                </a:gridCol>
                <a:gridCol w="1553407">
                  <a:extLst>
                    <a:ext uri="{9D8B030D-6E8A-4147-A177-3AD203B41FA5}">
                      <a16:colId xmlns:a16="http://schemas.microsoft.com/office/drawing/2014/main" val="2997695091"/>
                    </a:ext>
                  </a:extLst>
                </a:gridCol>
                <a:gridCol w="1727624">
                  <a:extLst>
                    <a:ext uri="{9D8B030D-6E8A-4147-A177-3AD203B41FA5}">
                      <a16:colId xmlns:a16="http://schemas.microsoft.com/office/drawing/2014/main" val="2609106392"/>
                    </a:ext>
                  </a:extLst>
                </a:gridCol>
                <a:gridCol w="1655030">
                  <a:extLst>
                    <a:ext uri="{9D8B030D-6E8A-4147-A177-3AD203B41FA5}">
                      <a16:colId xmlns:a16="http://schemas.microsoft.com/office/drawing/2014/main" val="3744760949"/>
                    </a:ext>
                  </a:extLst>
                </a:gridCol>
              </a:tblGrid>
              <a:tr h="263498">
                <a:tc>
                  <a:txBody>
                    <a:bodyPr/>
                    <a:lstStyle/>
                    <a:p>
                      <a:r>
                        <a:rPr lang="en-CA" sz="1000" b="1" dirty="0">
                          <a:solidFill>
                            <a:srgbClr val="000000"/>
                          </a:solidFill>
                          <a:effectLst/>
                          <a:latin typeface="Helvetica Neue" panose="02000503000000020004" pitchFamily="2" charset="0"/>
                        </a:rPr>
                        <a:t>tracer / measure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class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rho</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pspin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fdr_corrected_p_value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578313614"/>
                  </a:ext>
                </a:extLst>
              </a:tr>
              <a:tr h="344065">
                <a:tc>
                  <a:txBody>
                    <a:bodyPr/>
                    <a:lstStyle/>
                    <a:p>
                      <a:r>
                        <a:rPr lang="en-CA" sz="1000" b="1" dirty="0" err="1">
                          <a:solidFill>
                            <a:srgbClr val="000000"/>
                          </a:solidFill>
                          <a:effectLst/>
                          <a:latin typeface="Helvetica Neue" panose="02000503000000020004" pitchFamily="2" charset="0"/>
                        </a:rPr>
                        <a:t>dasb</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-0.42730137785045700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0.00039996000399960000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7536037"/>
                  </a:ext>
                </a:extLst>
              </a:tr>
              <a:tr h="263498">
                <a:tc>
                  <a:txBody>
                    <a:bodyPr/>
                    <a:lstStyle/>
                    <a:p>
                      <a:r>
                        <a:rPr lang="en-CA" sz="1000" b="1" dirty="0">
                          <a:solidFill>
                            <a:srgbClr val="000000"/>
                          </a:solidFill>
                          <a:effectLst/>
                          <a:latin typeface="Helvetica Neue" panose="02000503000000020004" pitchFamily="2" charset="0"/>
                        </a:rPr>
                        <a:t>cimbi36</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0.44723884247094900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0.00029997000299970000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744343"/>
                  </a:ext>
                </a:extLst>
              </a:tr>
              <a:tr h="263498">
                <a:tc>
                  <a:txBody>
                    <a:bodyPr/>
                    <a:lstStyle/>
                    <a:p>
                      <a:r>
                        <a:rPr lang="en-CA" sz="1000" b="1" dirty="0">
                          <a:solidFill>
                            <a:srgbClr val="000000"/>
                          </a:solidFill>
                          <a:effectLst/>
                          <a:latin typeface="Helvetica Neue" panose="02000503000000020004" pitchFamily="2" charset="0"/>
                        </a:rPr>
                        <a:t>sb207145</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0.4685705038863450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0.0010998900109989000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0.004949505049495050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300741"/>
                  </a:ext>
                </a:extLst>
              </a:tr>
              <a:tr h="344065">
                <a:tc>
                  <a:txBody>
                    <a:bodyPr/>
                    <a:lstStyle/>
                    <a:p>
                      <a:r>
                        <a:rPr lang="en-CA" sz="1000" b="1" dirty="0" err="1">
                          <a:solidFill>
                            <a:srgbClr val="000000"/>
                          </a:solidFill>
                          <a:effectLst/>
                          <a:latin typeface="Helvetica Neue" panose="02000503000000020004" pitchFamily="2" charset="0"/>
                        </a:rPr>
                        <a:t>flubatine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alpha4 beta2*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0.361200659937138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0.0028997100289971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68030"/>
                  </a:ext>
                </a:extLst>
              </a:tr>
              <a:tr h="344065">
                <a:tc>
                  <a:txBody>
                    <a:bodyPr/>
                    <a:lstStyle/>
                    <a:p>
                      <a:r>
                        <a:rPr lang="en-CA" sz="1000" b="1" dirty="0" err="1">
                          <a:solidFill>
                            <a:srgbClr val="000000"/>
                          </a:solidFill>
                          <a:effectLst/>
                          <a:latin typeface="Helvetica Neue" panose="02000503000000020004" pitchFamily="2" charset="0"/>
                        </a:rPr>
                        <a:t>feobv</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vAChT</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-0.18615621847142200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0.12138786121387900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7557544"/>
                  </a:ext>
                </a:extLst>
              </a:tr>
              <a:tr h="263498">
                <a:tc>
                  <a:txBody>
                    <a:bodyPr/>
                    <a:lstStyle/>
                    <a:p>
                      <a:r>
                        <a:rPr lang="en-CA" sz="1000" b="1" dirty="0">
                          <a:solidFill>
                            <a:srgbClr val="000000"/>
                          </a:solidFill>
                          <a:effectLst/>
                          <a:latin typeface="Helvetica Neue" panose="02000503000000020004" pitchFamily="2" charset="0"/>
                        </a:rPr>
                        <a:t>fmpepd2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0.5468469740436400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0.0005999400059994000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8690478"/>
                  </a:ext>
                </a:extLst>
              </a:tr>
              <a:tr h="263498">
                <a:tc>
                  <a:txBody>
                    <a:bodyPr/>
                    <a:lstStyle/>
                    <a:p>
                      <a:r>
                        <a:rPr lang="en-CA" sz="1000" b="1" dirty="0" err="1">
                          <a:solidFill>
                            <a:srgbClr val="000000"/>
                          </a:solidFill>
                          <a:effectLst/>
                          <a:latin typeface="Helvetica Neue" panose="02000503000000020004" pitchFamily="2" charset="0"/>
                        </a:rPr>
                        <a:t>carfentanil</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0.38768215355838800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0.0025997400259974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722474"/>
                  </a:ext>
                </a:extLst>
              </a:tr>
              <a:tr h="344065">
                <a:tc>
                  <a:txBody>
                    <a:bodyPr/>
                    <a:lstStyle/>
                    <a:p>
                      <a:r>
                        <a:rPr lang="en-CA" sz="1000" b="1" dirty="0">
                          <a:solidFill>
                            <a:srgbClr val="000000"/>
                          </a:solidFill>
                          <a:effectLst/>
                          <a:latin typeface="Helvetica Neue" panose="02000503000000020004" pitchFamily="2" charset="0"/>
                        </a:rPr>
                        <a:t>fcgradient01</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0.3648219948521910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0.006199380061993800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0.012398760123987600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3822130"/>
                  </a:ext>
                </a:extLst>
              </a:tr>
              <a:tr h="344065">
                <a:tc>
                  <a:txBody>
                    <a:bodyPr/>
                    <a:lstStyle/>
                    <a:p>
                      <a:r>
                        <a:rPr lang="en-CA" sz="1000" b="1" dirty="0" err="1">
                          <a:solidFill>
                            <a:srgbClr val="000000"/>
                          </a:solidFill>
                          <a:effectLst/>
                          <a:latin typeface="Helvetica Neue" panose="02000503000000020004" pitchFamily="2" charset="0"/>
                        </a:rPr>
                        <a:t>megtimescale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0.17808098151252700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41939243"/>
                  </a:ext>
                </a:extLst>
              </a:tr>
              <a:tr h="263498">
                <a:tc>
                  <a:txBody>
                    <a:bodyPr/>
                    <a:lstStyle/>
                    <a:p>
                      <a:r>
                        <a:rPr lang="en-CA" sz="1000" b="1" dirty="0" err="1">
                          <a:solidFill>
                            <a:srgbClr val="000000"/>
                          </a:solidFill>
                          <a:effectLst/>
                          <a:latin typeface="Helvetica Neue" panose="02000503000000020004" pitchFamily="2" charset="0"/>
                        </a:rPr>
                        <a:t>megtheta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0.3962061791475740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0.0016998300169983000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0.006119388061193880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2058813"/>
                  </a:ext>
                </a:extLst>
              </a:tr>
              <a:tr h="344065">
                <a:tc>
                  <a:txBody>
                    <a:bodyPr/>
                    <a:lstStyle/>
                    <a:p>
                      <a:r>
                        <a:rPr lang="en-CA" sz="1000" b="1" dirty="0">
                          <a:solidFill>
                            <a:srgbClr val="000000"/>
                          </a:solidFill>
                          <a:effectLst/>
                          <a:latin typeface="Helvetica Neue" panose="02000503000000020004" pitchFamily="2" charset="0"/>
                        </a:rPr>
                        <a:t>meggamma2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0.19868373094673000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0.12348765123487700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2500763"/>
                  </a:ext>
                </a:extLst>
              </a:tr>
              <a:tr h="344065">
                <a:tc>
                  <a:txBody>
                    <a:bodyPr/>
                    <a:lstStyle/>
                    <a:p>
                      <a:r>
                        <a:rPr lang="en-CA" sz="1000" b="1" dirty="0">
                          <a:solidFill>
                            <a:srgbClr val="000000"/>
                          </a:solidFill>
                          <a:effectLst/>
                          <a:latin typeface="Helvetica Neue" panose="02000503000000020004" pitchFamily="2" charset="0"/>
                        </a:rPr>
                        <a:t>meggamma1</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0.2956246730624560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0.0188981101889811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0.028347165283471700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971395"/>
                  </a:ext>
                </a:extLst>
              </a:tr>
              <a:tr h="263498">
                <a:tc>
                  <a:txBody>
                    <a:bodyPr/>
                    <a:lstStyle/>
                    <a:p>
                      <a:r>
                        <a:rPr lang="en-CA" sz="1000" b="1" dirty="0" err="1">
                          <a:solidFill>
                            <a:srgbClr val="000000"/>
                          </a:solidFill>
                          <a:effectLst/>
                          <a:latin typeface="Helvetica Neue" panose="02000503000000020004" pitchFamily="2" charset="0"/>
                        </a:rPr>
                        <a:t>megdelta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0.22859793901970000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0.0822917708229177</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0.10580370534375100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856723"/>
                  </a:ext>
                </a:extLst>
              </a:tr>
              <a:tr h="344065">
                <a:tc>
                  <a:txBody>
                    <a:bodyPr/>
                    <a:lstStyle/>
                    <a:p>
                      <a:r>
                        <a:rPr lang="en-CA" sz="1000" b="1" dirty="0" err="1">
                          <a:solidFill>
                            <a:srgbClr val="000000"/>
                          </a:solidFill>
                          <a:effectLst/>
                          <a:latin typeface="Helvetica Neue" panose="02000503000000020004" pitchFamily="2" charset="0"/>
                        </a:rPr>
                        <a:t>megalpha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-0.35220229889986500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0.0053994600539946000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0.012148785121487900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03429"/>
                  </a:ext>
                </a:extLst>
              </a:tr>
              <a:tr h="344065">
                <a:tc>
                  <a:txBody>
                    <a:bodyPr/>
                    <a:lstStyle/>
                    <a:p>
                      <a:r>
                        <a:rPr lang="en-CA" sz="1000" b="1" dirty="0">
                          <a:solidFill>
                            <a:srgbClr val="000000"/>
                          </a:solidFill>
                          <a:effectLst/>
                          <a:latin typeface="Helvetica Neue" panose="02000503000000020004" pitchFamily="2" charset="0"/>
                        </a:rPr>
                        <a:t>myelin</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-0.2702431372254100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0.033996600339966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0.047072215855337500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949971"/>
                  </a:ext>
                </a:extLst>
              </a:tr>
              <a:tr h="344065">
                <a:tc>
                  <a:txBody>
                    <a:bodyPr/>
                    <a:lstStyle/>
                    <a:p>
                      <a:r>
                        <a:rPr lang="en-CA" sz="1000" b="1" dirty="0" err="1">
                          <a:solidFill>
                            <a:srgbClr val="000000"/>
                          </a:solidFill>
                          <a:effectLst/>
                          <a:latin typeface="Helvetica Neue" panose="02000503000000020004" pitchFamily="2" charset="0"/>
                        </a:rPr>
                        <a:t>ucbj</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0.3068443681943620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0.0091990800919908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0.015053040150530400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1959431"/>
                  </a:ext>
                </a:extLst>
              </a:tr>
              <a:tr h="344065">
                <a:tc>
                  <a:txBody>
                    <a:bodyPr/>
                    <a:lstStyle/>
                    <a:p>
                      <a:r>
                        <a:rPr lang="en-CA" sz="1000" b="1" dirty="0" err="1">
                          <a:solidFill>
                            <a:srgbClr val="000000"/>
                          </a:solidFill>
                          <a:effectLst/>
                          <a:latin typeface="Helvetica Neue" panose="02000503000000020004" pitchFamily="2" charset="0"/>
                        </a:rPr>
                        <a:t>cbv</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metabolic</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-0.3566093662360660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0.007799220077992200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0.014038596140386000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4197166"/>
                  </a:ext>
                </a:extLst>
              </a:tr>
              <a:tr h="263498">
                <a:tc>
                  <a:txBody>
                    <a:bodyPr/>
                    <a:lstStyle/>
                    <a:p>
                      <a:r>
                        <a:rPr lang="en-CA" sz="1000" b="1" dirty="0" err="1">
                          <a:solidFill>
                            <a:srgbClr val="000000"/>
                          </a:solidFill>
                          <a:effectLst/>
                          <a:latin typeface="Helvetica Neue" panose="02000503000000020004" pitchFamily="2" charset="0"/>
                        </a:rPr>
                        <a:t>cmruglu</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metabolic</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0.15876486313861500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0.1643835616438360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0.16498350164983500</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8119266"/>
                  </a:ext>
                </a:extLst>
              </a:tr>
            </a:tbl>
          </a:graphicData>
        </a:graphic>
      </p:graphicFrame>
      <p:sp>
        <p:nvSpPr>
          <p:cNvPr id="5" name="TextBox 4">
            <a:extLst>
              <a:ext uri="{FF2B5EF4-FFF2-40B4-BE49-F238E27FC236}">
                <a16:creationId xmlns:a16="http://schemas.microsoft.com/office/drawing/2014/main" id="{18AA9070-4C57-B3B4-D60B-1A8D1B606510}"/>
              </a:ext>
            </a:extLst>
          </p:cNvPr>
          <p:cNvSpPr txBox="1"/>
          <p:nvPr/>
        </p:nvSpPr>
        <p:spPr>
          <a:xfrm>
            <a:off x="1341782" y="0"/>
            <a:ext cx="9750287" cy="646331"/>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4 shows correlations between antipsychotic related cortical thinning and normative features of the brain in the replication sample (same data as in figure 4)</a:t>
            </a:r>
          </a:p>
        </p:txBody>
      </p:sp>
    </p:spTree>
    <p:extLst>
      <p:ext uri="{BB962C8B-B14F-4D97-AF65-F5344CB8AC3E}">
        <p14:creationId xmlns:p14="http://schemas.microsoft.com/office/powerpoint/2010/main" val="2238979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DD879F5-3512-9F5A-248A-1A4B4BB4D993}"/>
              </a:ext>
            </a:extLst>
          </p:cNvPr>
          <p:cNvGraphicFramePr>
            <a:graphicFrameLocks noGrp="1"/>
          </p:cNvGraphicFramePr>
          <p:nvPr/>
        </p:nvGraphicFramePr>
        <p:xfrm>
          <a:off x="1302056" y="593071"/>
          <a:ext cx="6209914" cy="5987700"/>
        </p:xfrm>
        <a:graphic>
          <a:graphicData uri="http://schemas.openxmlformats.org/drawingml/2006/table">
            <a:tbl>
              <a:tblPr/>
              <a:tblGrid>
                <a:gridCol w="3982688">
                  <a:extLst>
                    <a:ext uri="{9D8B030D-6E8A-4147-A177-3AD203B41FA5}">
                      <a16:colId xmlns:a16="http://schemas.microsoft.com/office/drawing/2014/main" val="2111108227"/>
                    </a:ext>
                  </a:extLst>
                </a:gridCol>
                <a:gridCol w="1082155">
                  <a:extLst>
                    <a:ext uri="{9D8B030D-6E8A-4147-A177-3AD203B41FA5}">
                      <a16:colId xmlns:a16="http://schemas.microsoft.com/office/drawing/2014/main" val="3335414011"/>
                    </a:ext>
                  </a:extLst>
                </a:gridCol>
                <a:gridCol w="1145071">
                  <a:extLst>
                    <a:ext uri="{9D8B030D-6E8A-4147-A177-3AD203B41FA5}">
                      <a16:colId xmlns:a16="http://schemas.microsoft.com/office/drawing/2014/main" val="1065158487"/>
                    </a:ext>
                  </a:extLst>
                </a:gridCol>
              </a:tblGrid>
              <a:tr h="641095">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FEP</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CHR</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3658804501"/>
                  </a:ext>
                </a:extLst>
              </a:tr>
              <a:tr h="641095">
                <a:tc>
                  <a:txBody>
                    <a:bodyPr/>
                    <a:lstStyle/>
                    <a:p>
                      <a:r>
                        <a:rPr lang="en-CA" sz="2000" b="1">
                          <a:solidFill>
                            <a:srgbClr val="000000"/>
                          </a:solidFill>
                          <a:effectLst/>
                          <a:latin typeface="+mn-lt"/>
                        </a:rPr>
                        <a:t>Second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1752480"/>
                  </a:ext>
                </a:extLst>
              </a:tr>
              <a:tr h="337207">
                <a:tc>
                  <a:txBody>
                    <a:bodyPr/>
                    <a:lstStyle/>
                    <a:p>
                      <a:r>
                        <a:rPr lang="en-CA" sz="2000" b="1">
                          <a:solidFill>
                            <a:srgbClr val="000000"/>
                          </a:solidFill>
                          <a:effectLst/>
                          <a:latin typeface="+mn-lt"/>
                        </a:rPr>
                        <a:t>risperidone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5045183"/>
                  </a:ext>
                </a:extLst>
              </a:tr>
              <a:tr h="337207">
                <a:tc>
                  <a:txBody>
                    <a:bodyPr/>
                    <a:lstStyle/>
                    <a:p>
                      <a:r>
                        <a:rPr lang="en-CA" sz="2000" b="1">
                          <a:solidFill>
                            <a:srgbClr val="000000"/>
                          </a:solidFill>
                          <a:effectLst/>
                          <a:latin typeface="+mn-lt"/>
                        </a:rPr>
                        <a:t>quetiapine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53048"/>
                  </a:ext>
                </a:extLst>
              </a:tr>
              <a:tr h="337207">
                <a:tc>
                  <a:txBody>
                    <a:bodyPr/>
                    <a:lstStyle/>
                    <a:p>
                      <a:r>
                        <a:rPr lang="en-CA" sz="2000" b="1">
                          <a:solidFill>
                            <a:srgbClr val="000000"/>
                          </a:solidFill>
                          <a:effectLst/>
                          <a:latin typeface="+mn-lt"/>
                        </a:rPr>
                        <a:t>olanzapine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dirty="0">
                          <a:solidFill>
                            <a:srgbClr val="000000"/>
                          </a:solidFill>
                          <a:effectLst/>
                          <a:latin typeface="+mn-lt"/>
                        </a:rPr>
                        <a:t>31</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7</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1391729"/>
                  </a:ext>
                </a:extLst>
              </a:tr>
              <a:tr h="337207">
                <a:tc>
                  <a:txBody>
                    <a:bodyPr/>
                    <a:lstStyle/>
                    <a:p>
                      <a:r>
                        <a:rPr lang="en-CA" sz="2000" b="1">
                          <a:solidFill>
                            <a:srgbClr val="000000"/>
                          </a:solidFill>
                          <a:effectLst/>
                          <a:latin typeface="+mn-lt"/>
                        </a:rPr>
                        <a:t>aripiprazole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3</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9724216"/>
                  </a:ext>
                </a:extLst>
              </a:tr>
              <a:tr h="337207">
                <a:tc>
                  <a:txBody>
                    <a:bodyPr/>
                    <a:lstStyle/>
                    <a:p>
                      <a:r>
                        <a:rPr lang="en-CA" sz="2000" b="1">
                          <a:solidFill>
                            <a:srgbClr val="000000"/>
                          </a:solidFill>
                          <a:effectLst/>
                          <a:latin typeface="+mn-lt"/>
                        </a:rPr>
                        <a:t>paliperidone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538060"/>
                  </a:ext>
                </a:extLst>
              </a:tr>
              <a:tr h="337207">
                <a:tc>
                  <a:txBody>
                    <a:bodyPr/>
                    <a:lstStyle/>
                    <a:p>
                      <a:r>
                        <a:rPr lang="en-CA" sz="2000" b="1">
                          <a:solidFill>
                            <a:srgbClr val="000000"/>
                          </a:solidFill>
                          <a:effectLst/>
                          <a:latin typeface="+mn-lt"/>
                        </a:rPr>
                        <a:t>asenapine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4</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911699"/>
                  </a:ext>
                </a:extLst>
              </a:tr>
              <a:tr h="337207">
                <a:tc>
                  <a:txBody>
                    <a:bodyPr/>
                    <a:lstStyle/>
                    <a:p>
                      <a:r>
                        <a:rPr lang="en-CA" sz="2000" b="1">
                          <a:solidFill>
                            <a:srgbClr val="000000"/>
                          </a:solidFill>
                          <a:effectLst/>
                          <a:latin typeface="+mn-lt"/>
                        </a:rPr>
                        <a:t>ziprasidone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0382957"/>
                  </a:ext>
                </a:extLst>
              </a:tr>
              <a:tr h="337207">
                <a:tc>
                  <a:txBody>
                    <a:bodyPr/>
                    <a:lstStyle/>
                    <a:p>
                      <a:r>
                        <a:rPr lang="en-CA" sz="2000" b="1">
                          <a:solidFill>
                            <a:srgbClr val="000000"/>
                          </a:solidFill>
                          <a:effectLst/>
                          <a:latin typeface="+mn-lt"/>
                        </a:rPr>
                        <a:t>sulpride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213137"/>
                  </a:ext>
                </a:extLst>
              </a:tr>
              <a:tr h="641095">
                <a:tc>
                  <a:txBody>
                    <a:bodyPr/>
                    <a:lstStyle/>
                    <a:p>
                      <a:r>
                        <a:rPr lang="en-CA" sz="2000" b="1">
                          <a:solidFill>
                            <a:srgbClr val="000000"/>
                          </a:solidFill>
                          <a:effectLst/>
                          <a:latin typeface="+mn-lt"/>
                        </a:rPr>
                        <a:t>First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699306"/>
                  </a:ext>
                </a:extLst>
              </a:tr>
              <a:tr h="337207">
                <a:tc>
                  <a:txBody>
                    <a:bodyPr/>
                    <a:lstStyle/>
                    <a:p>
                      <a:r>
                        <a:rPr lang="en-CA" sz="2000" b="1">
                          <a:solidFill>
                            <a:srgbClr val="000000"/>
                          </a:solidFill>
                          <a:effectLst/>
                          <a:latin typeface="+mn-lt"/>
                        </a:rPr>
                        <a:t>perphenazine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6</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4854319"/>
                  </a:ext>
                </a:extLst>
              </a:tr>
              <a:tr h="337207">
                <a:tc>
                  <a:txBody>
                    <a:bodyPr/>
                    <a:lstStyle/>
                    <a:p>
                      <a:r>
                        <a:rPr lang="en-CA" sz="2000" b="1">
                          <a:solidFill>
                            <a:srgbClr val="000000"/>
                          </a:solidFill>
                          <a:effectLst/>
                          <a:latin typeface="+mn-lt"/>
                        </a:rPr>
                        <a:t>haloperidol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187388"/>
                  </a:ext>
                </a:extLst>
              </a:tr>
              <a:tr h="337207">
                <a:tc>
                  <a:txBody>
                    <a:bodyPr/>
                    <a:lstStyle/>
                    <a:p>
                      <a:r>
                        <a:rPr lang="en-CA" sz="2000" b="1">
                          <a:solidFill>
                            <a:srgbClr val="000000"/>
                          </a:solidFill>
                          <a:effectLst/>
                          <a:latin typeface="+mn-lt"/>
                        </a:rPr>
                        <a:t>flupentixol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2951465"/>
                  </a:ext>
                </a:extLst>
              </a:tr>
              <a:tr h="337207">
                <a:tc>
                  <a:txBody>
                    <a:bodyPr/>
                    <a:lstStyle/>
                    <a:p>
                      <a:r>
                        <a:rPr lang="en-CA" sz="2000" b="1">
                          <a:solidFill>
                            <a:srgbClr val="000000"/>
                          </a:solidFill>
                          <a:effectLst/>
                          <a:latin typeface="+mn-lt"/>
                        </a:rPr>
                        <a:t>levomepromazine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372276"/>
                  </a:ext>
                </a:extLst>
              </a:tr>
            </a:tbl>
          </a:graphicData>
        </a:graphic>
      </p:graphicFrame>
      <p:sp>
        <p:nvSpPr>
          <p:cNvPr id="5" name="TextBox 4">
            <a:extLst>
              <a:ext uri="{FF2B5EF4-FFF2-40B4-BE49-F238E27FC236}">
                <a16:creationId xmlns:a16="http://schemas.microsoft.com/office/drawing/2014/main" id="{68ED39D7-A047-76F4-BE97-84A2F18D17C0}"/>
              </a:ext>
            </a:extLst>
          </p:cNvPr>
          <p:cNvSpPr txBox="1"/>
          <p:nvPr/>
        </p:nvSpPr>
        <p:spPr>
          <a:xfrm>
            <a:off x="914400" y="0"/>
            <a:ext cx="9680984" cy="646331"/>
          </a:xfrm>
          <a:prstGeom prst="rect">
            <a:avLst/>
          </a:prstGeom>
          <a:noFill/>
        </p:spPr>
        <p:txBody>
          <a:bodyPr wrap="none" rtlCol="0">
            <a:spAutoFit/>
          </a:bodyPr>
          <a:lstStyle/>
          <a:p>
            <a:r>
              <a:rPr lang="en-US" dirty="0"/>
              <a:t>Supplementary table 5 showing all the antipsychotic medications that were used in the Turku sample </a:t>
            </a:r>
          </a:p>
          <a:p>
            <a:r>
              <a:rPr lang="en-US" dirty="0"/>
              <a:t>and a number of patients that were ever exposed to these antipsychotics.</a:t>
            </a:r>
          </a:p>
        </p:txBody>
      </p:sp>
    </p:spTree>
    <p:extLst>
      <p:ext uri="{BB962C8B-B14F-4D97-AF65-F5344CB8AC3E}">
        <p14:creationId xmlns:p14="http://schemas.microsoft.com/office/powerpoint/2010/main" val="2911012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AF5598-7584-90E8-90FB-EE4C66293C91}"/>
              </a:ext>
            </a:extLst>
          </p:cNvPr>
          <p:cNvSpPr txBox="1"/>
          <p:nvPr/>
        </p:nvSpPr>
        <p:spPr>
          <a:xfrm>
            <a:off x="2754775" y="67743"/>
            <a:ext cx="6350841" cy="646331"/>
          </a:xfrm>
          <a:prstGeom prst="rect">
            <a:avLst/>
          </a:prstGeom>
          <a:noFill/>
        </p:spPr>
        <p:txBody>
          <a:bodyPr wrap="none" rtlCol="0">
            <a:spAutoFit/>
          </a:bodyPr>
          <a:lstStyle/>
          <a:p>
            <a:r>
              <a:rPr lang="en-US" dirty="0"/>
              <a:t>Supplementary </a:t>
            </a:r>
            <a:r>
              <a:rPr lang="en-US"/>
              <a:t>table 6 </a:t>
            </a:r>
            <a:r>
              <a:rPr lang="en-US" dirty="0"/>
              <a:t>shows measures of normative </a:t>
            </a:r>
          </a:p>
          <a:p>
            <a:r>
              <a:rPr lang="en-US" dirty="0"/>
              <a:t>structural and functional features of the cortex used in this study. </a:t>
            </a:r>
          </a:p>
        </p:txBody>
      </p:sp>
      <p:sp>
        <p:nvSpPr>
          <p:cNvPr id="6" name="TextBox 5">
            <a:extLst>
              <a:ext uri="{FF2B5EF4-FFF2-40B4-BE49-F238E27FC236}">
                <a16:creationId xmlns:a16="http://schemas.microsoft.com/office/drawing/2014/main" id="{54BA2E72-6480-C846-4254-CC12B78EC13B}"/>
              </a:ext>
            </a:extLst>
          </p:cNvPr>
          <p:cNvSpPr txBox="1"/>
          <p:nvPr/>
        </p:nvSpPr>
        <p:spPr>
          <a:xfrm>
            <a:off x="2673752" y="6534834"/>
            <a:ext cx="8512651" cy="553998"/>
          </a:xfrm>
          <a:prstGeom prst="rect">
            <a:avLst/>
          </a:prstGeom>
          <a:noFill/>
        </p:spPr>
        <p:txBody>
          <a:bodyPr wrap="none" rtlCol="0">
            <a:spAutoFit/>
          </a:bodyPr>
          <a:lstStyle/>
          <a:p>
            <a:r>
              <a:rPr lang="en-US" sz="1200" dirty="0"/>
              <a:t>For more details please see: https://</a:t>
            </a:r>
            <a:r>
              <a:rPr lang="en-US" sz="1200" dirty="0" err="1"/>
              <a:t>docs.google.com</a:t>
            </a:r>
            <a:r>
              <a:rPr lang="en-US" sz="1200" dirty="0"/>
              <a:t>/spreadsheets/d/1oZecOsvtQEh5pQkIf8cB6CyhPKVrQuko/</a:t>
            </a:r>
            <a:r>
              <a:rPr lang="en-US" sz="1200" dirty="0" err="1"/>
              <a:t>edit#gid</a:t>
            </a:r>
            <a:r>
              <a:rPr lang="en-US" sz="1200" dirty="0"/>
              <a:t>=1162991686</a:t>
            </a:r>
          </a:p>
          <a:p>
            <a:endParaRPr lang="en-US" dirty="0"/>
          </a:p>
        </p:txBody>
      </p:sp>
      <p:graphicFrame>
        <p:nvGraphicFramePr>
          <p:cNvPr id="2" name="Table 1">
            <a:extLst>
              <a:ext uri="{FF2B5EF4-FFF2-40B4-BE49-F238E27FC236}">
                <a16:creationId xmlns:a16="http://schemas.microsoft.com/office/drawing/2014/main" id="{4757C515-022A-4598-AB31-544273D94C4F}"/>
              </a:ext>
            </a:extLst>
          </p:cNvPr>
          <p:cNvGraphicFramePr>
            <a:graphicFrameLocks noGrp="1"/>
          </p:cNvGraphicFramePr>
          <p:nvPr>
            <p:extLst>
              <p:ext uri="{D42A27DB-BD31-4B8C-83A1-F6EECF244321}">
                <p14:modId xmlns:p14="http://schemas.microsoft.com/office/powerpoint/2010/main" val="341151042"/>
              </p:ext>
            </p:extLst>
          </p:nvPr>
        </p:nvGraphicFramePr>
        <p:xfrm>
          <a:off x="2964873" y="714074"/>
          <a:ext cx="7610764" cy="5485728"/>
        </p:xfrm>
        <a:graphic>
          <a:graphicData uri="http://schemas.openxmlformats.org/drawingml/2006/table">
            <a:tbl>
              <a:tblPr/>
              <a:tblGrid>
                <a:gridCol w="439753">
                  <a:extLst>
                    <a:ext uri="{9D8B030D-6E8A-4147-A177-3AD203B41FA5}">
                      <a16:colId xmlns:a16="http://schemas.microsoft.com/office/drawing/2014/main" val="1181017658"/>
                    </a:ext>
                  </a:extLst>
                </a:gridCol>
                <a:gridCol w="1068221">
                  <a:extLst>
                    <a:ext uri="{9D8B030D-6E8A-4147-A177-3AD203B41FA5}">
                      <a16:colId xmlns:a16="http://schemas.microsoft.com/office/drawing/2014/main" val="3667047179"/>
                    </a:ext>
                  </a:extLst>
                </a:gridCol>
                <a:gridCol w="439753">
                  <a:extLst>
                    <a:ext uri="{9D8B030D-6E8A-4147-A177-3AD203B41FA5}">
                      <a16:colId xmlns:a16="http://schemas.microsoft.com/office/drawing/2014/main" val="1777584776"/>
                    </a:ext>
                  </a:extLst>
                </a:gridCol>
                <a:gridCol w="1185284">
                  <a:extLst>
                    <a:ext uri="{9D8B030D-6E8A-4147-A177-3AD203B41FA5}">
                      <a16:colId xmlns:a16="http://schemas.microsoft.com/office/drawing/2014/main" val="612855681"/>
                    </a:ext>
                  </a:extLst>
                </a:gridCol>
                <a:gridCol w="1316985">
                  <a:extLst>
                    <a:ext uri="{9D8B030D-6E8A-4147-A177-3AD203B41FA5}">
                      <a16:colId xmlns:a16="http://schemas.microsoft.com/office/drawing/2014/main" val="240897738"/>
                    </a:ext>
                  </a:extLst>
                </a:gridCol>
                <a:gridCol w="3160768">
                  <a:extLst>
                    <a:ext uri="{9D8B030D-6E8A-4147-A177-3AD203B41FA5}">
                      <a16:colId xmlns:a16="http://schemas.microsoft.com/office/drawing/2014/main" val="1669683630"/>
                    </a:ext>
                  </a:extLst>
                </a:gridCol>
              </a:tblGrid>
              <a:tr h="141911">
                <a:tc>
                  <a:txBody>
                    <a:bodyPr/>
                    <a:lstStyle/>
                    <a:p>
                      <a:br>
                        <a:rPr lang="en-CA" sz="1000" dirty="0">
                          <a:effectLst/>
                          <a:latin typeface="Helvetica" pitchFamily="2" charset="0"/>
                        </a:rPr>
                      </a:br>
                      <a:endParaRPr lang="en-CA" sz="1000" dirty="0">
                        <a:effectLst/>
                        <a:latin typeface="Helvetica" pitchFamily="2" charset="0"/>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dirty="0">
                          <a:solidFill>
                            <a:srgbClr val="000000"/>
                          </a:solidFill>
                          <a:effectLst/>
                          <a:latin typeface="Helvetica Neue" panose="02000503000000020004" pitchFamily="2" charset="0"/>
                        </a:rPr>
                        <a:t>Author/Dataset</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Year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Tracer / Measure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Reference </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615944544"/>
                  </a:ext>
                </a:extLst>
              </a:tr>
              <a:tr h="141911">
                <a:tc>
                  <a:txBody>
                    <a:bodyPr/>
                    <a:lstStyle/>
                    <a:p>
                      <a:r>
                        <a:rPr lang="en-CA" sz="1000" b="1">
                          <a:solidFill>
                            <a:srgbClr val="000000"/>
                          </a:solidFill>
                          <a:effectLst/>
                          <a:latin typeface="Helvetica Neue" panose="02000503000000020004" pitchFamily="2" charset="0"/>
                        </a:rPr>
                        <a:t>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Jaworska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fallypride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Jaworska et al., 2020, Neuropsychopharm</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313038"/>
                  </a:ext>
                </a:extLst>
              </a:tr>
              <a:tr h="141911">
                <a:tc>
                  <a:txBody>
                    <a:bodyPr/>
                    <a:lstStyle/>
                    <a:p>
                      <a:r>
                        <a:rPr lang="en-CA" sz="1000" b="1">
                          <a:solidFill>
                            <a:srgbClr val="000000"/>
                          </a:solidFill>
                          <a:effectLst/>
                          <a:latin typeface="Helvetica Neue" panose="02000503000000020004" pitchFamily="2" charset="0"/>
                        </a:rPr>
                        <a:t>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Kaller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sch23390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Kaller et al., 2017, Eur J Nucl Med Mol Imaging</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6149163"/>
                  </a:ext>
                </a:extLst>
              </a:tr>
              <a:tr h="141911">
                <a:tc>
                  <a:txBody>
                    <a:bodyPr/>
                    <a:lstStyle/>
                    <a:p>
                      <a:r>
                        <a:rPr lang="en-CA" sz="1000" b="1">
                          <a:solidFill>
                            <a:srgbClr val="000000"/>
                          </a:solidFill>
                          <a:effectLst/>
                          <a:latin typeface="Helvetica Neue" panose="02000503000000020004" pitchFamily="2" charset="0"/>
                        </a:rPr>
                        <a: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Radnakrishnan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gsk215083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5-HT6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Radhakrishnan et al., 2018, J Nucl Med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1408157"/>
                  </a:ext>
                </a:extLst>
              </a:tr>
              <a:tr h="141911">
                <a:tc>
                  <a:txBody>
                    <a:bodyPr/>
                    <a:lstStyle/>
                    <a:p>
                      <a:r>
                        <a:rPr lang="en-CA" sz="1000" b="1">
                          <a:solidFill>
                            <a:srgbClr val="000000"/>
                          </a:solidFill>
                          <a:effectLst/>
                          <a:latin typeface="Helvetica Neue" panose="02000503000000020004" pitchFamily="2" charset="0"/>
                        </a:rPr>
                        <a:t>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cimbi36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0623430"/>
                  </a:ext>
                </a:extLst>
              </a:tr>
              <a:tr h="141911">
                <a:tc>
                  <a:txBody>
                    <a:bodyPr/>
                    <a:lstStyle/>
                    <a:p>
                      <a:r>
                        <a:rPr lang="en-CA" sz="1000" b="1">
                          <a:solidFill>
                            <a:srgbClr val="000000"/>
                          </a:solidFill>
                          <a:effectLst/>
                          <a:latin typeface="Helvetica Neue" panose="02000503000000020004" pitchFamily="2" charset="0"/>
                        </a:rPr>
                        <a:t>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Savli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way100635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5-HT1A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Savli et al., 2012,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5756135"/>
                  </a:ext>
                </a:extLst>
              </a:tr>
              <a:tr h="141911">
                <a:tc>
                  <a:txBody>
                    <a:bodyPr/>
                    <a:lstStyle/>
                    <a:p>
                      <a:r>
                        <a:rPr lang="en-CA" sz="1000" b="1">
                          <a:solidFill>
                            <a:srgbClr val="000000"/>
                          </a:solidFill>
                          <a:effectLst/>
                          <a:latin typeface="Helvetica Neue" panose="02000503000000020004" pitchFamily="2" charset="0"/>
                        </a:rPr>
                        <a:t>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az10419369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5-HT1B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9928581"/>
                  </a:ext>
                </a:extLst>
              </a:tr>
              <a:tr h="141911">
                <a:tc>
                  <a:txBody>
                    <a:bodyPr/>
                    <a:lstStyle/>
                    <a:p>
                      <a:r>
                        <a:rPr lang="en-CA" sz="1000" b="1">
                          <a:solidFill>
                            <a:srgbClr val="000000"/>
                          </a:solidFill>
                          <a:effectLst/>
                          <a:latin typeface="Helvetica Neue" panose="02000503000000020004" pitchFamily="2" charset="0"/>
                        </a:rPr>
                        <a:t>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sb207145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8033931"/>
                  </a:ext>
                </a:extLst>
              </a:tr>
              <a:tr h="141911">
                <a:tc>
                  <a:txBody>
                    <a:bodyPr/>
                    <a:lstStyle/>
                    <a:p>
                      <a:r>
                        <a:rPr lang="en-CA" sz="1000" b="1">
                          <a:solidFill>
                            <a:srgbClr val="000000"/>
                          </a:solidFill>
                          <a:effectLst/>
                          <a:latin typeface="Helvetica Neue" panose="02000503000000020004" pitchFamily="2" charset="0"/>
                        </a:rPr>
                        <a:t>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Fazio</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madam</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Fazio et al., 2016,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6628479"/>
                  </a:ext>
                </a:extLst>
              </a:tr>
              <a:tr h="75563">
                <a:tc>
                  <a:txBody>
                    <a:bodyPr/>
                    <a:lstStyle/>
                    <a:p>
                      <a:r>
                        <a:rPr lang="en-CA" sz="1000" b="1">
                          <a:solidFill>
                            <a:srgbClr val="000000"/>
                          </a:solidFill>
                          <a:effectLst/>
                          <a:latin typeface="Helvetica Neue" panose="02000503000000020004" pitchFamily="2" charset="0"/>
                        </a:rPr>
                        <a:t>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Tuominen</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feobv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vAChT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0585549"/>
                  </a:ext>
                </a:extLst>
              </a:tr>
              <a:tr h="141911">
                <a:tc>
                  <a:txBody>
                    <a:bodyPr/>
                    <a:lstStyle/>
                    <a:p>
                      <a:r>
                        <a:rPr lang="en-CA" sz="1000" b="1">
                          <a:solidFill>
                            <a:srgbClr val="000000"/>
                          </a:solidFill>
                          <a:effectLst/>
                          <a:latin typeface="Helvetica Neue" panose="02000503000000020004" pitchFamily="2" charset="0"/>
                        </a:rPr>
                        <a:t>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Hillmer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flubatine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alpha4 beta2*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Hillmer et al., 2016,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2669595"/>
                  </a:ext>
                </a:extLst>
              </a:tr>
              <a:tr h="141911">
                <a:tc>
                  <a:txBody>
                    <a:bodyPr/>
                    <a:lstStyle/>
                    <a:p>
                      <a:r>
                        <a:rPr lang="en-CA" sz="1000" b="1">
                          <a:solidFill>
                            <a:srgbClr val="000000"/>
                          </a:solidFill>
                          <a:effectLst/>
                          <a:latin typeface="Helvetica Neue" panose="02000503000000020004" pitchFamily="2" charset="0"/>
                        </a:rPr>
                        <a:t>10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Naganawa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lsn3172176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Naganawa et al., 2020, J Nucl Med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6374082"/>
                  </a:ext>
                </a:extLst>
              </a:tr>
              <a:tr h="141911">
                <a:tc>
                  <a:txBody>
                    <a:bodyPr/>
                    <a:lstStyle/>
                    <a:p>
                      <a:r>
                        <a:rPr lang="en-CA" sz="1000" b="1">
                          <a:solidFill>
                            <a:srgbClr val="000000"/>
                          </a:solidFill>
                          <a:effectLst/>
                          <a:latin typeface="Helvetica Neue" panose="02000503000000020004" pitchFamily="2" charset="0"/>
                        </a:rPr>
                        <a:t>11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Margulies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fcgradient01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Margulies et al., 2016,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8028124"/>
                  </a:ext>
                </a:extLst>
              </a:tr>
              <a:tr h="141911">
                <a:tc>
                  <a:txBody>
                    <a:bodyPr/>
                    <a:lstStyle/>
                    <a:p>
                      <a:r>
                        <a:rPr lang="en-CA" sz="1000" b="1">
                          <a:solidFill>
                            <a:srgbClr val="000000"/>
                          </a:solidFill>
                          <a:effectLst/>
                          <a:latin typeface="Helvetica Neue" panose="02000503000000020004" pitchFamily="2" charset="0"/>
                        </a:rPr>
                        <a:t>13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megalpha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7690090"/>
                  </a:ext>
                </a:extLst>
              </a:tr>
              <a:tr h="141911">
                <a:tc>
                  <a:txBody>
                    <a:bodyPr/>
                    <a:lstStyle/>
                    <a:p>
                      <a:r>
                        <a:rPr lang="en-CA" sz="1000" b="1">
                          <a:solidFill>
                            <a:srgbClr val="000000"/>
                          </a:solidFill>
                          <a:effectLst/>
                          <a:latin typeface="Helvetica Neue" panose="02000503000000020004" pitchFamily="2" charset="0"/>
                        </a:rPr>
                        <a:t>14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megdelta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2254017"/>
                  </a:ext>
                </a:extLst>
              </a:tr>
              <a:tr h="141911">
                <a:tc>
                  <a:txBody>
                    <a:bodyPr/>
                    <a:lstStyle/>
                    <a:p>
                      <a:r>
                        <a:rPr lang="en-CA" sz="1000" b="1">
                          <a:solidFill>
                            <a:srgbClr val="000000"/>
                          </a:solidFill>
                          <a:effectLst/>
                          <a:latin typeface="Helvetica Neue" panose="02000503000000020004" pitchFamily="2" charset="0"/>
                        </a:rPr>
                        <a:t>15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megbeta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7179994"/>
                  </a:ext>
                </a:extLst>
              </a:tr>
              <a:tr h="141911">
                <a:tc>
                  <a:txBody>
                    <a:bodyPr/>
                    <a:lstStyle/>
                    <a:p>
                      <a:r>
                        <a:rPr lang="en-CA" sz="1000" b="1">
                          <a:solidFill>
                            <a:srgbClr val="000000"/>
                          </a:solidFill>
                          <a:effectLst/>
                          <a:latin typeface="Helvetica Neue" panose="02000503000000020004" pitchFamily="2" charset="0"/>
                        </a:rPr>
                        <a:t>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meggamma1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8691205"/>
                  </a:ext>
                </a:extLst>
              </a:tr>
              <a:tr h="141911">
                <a:tc>
                  <a:txBody>
                    <a:bodyPr/>
                    <a:lstStyle/>
                    <a:p>
                      <a:r>
                        <a:rPr lang="en-CA" sz="1000" b="1">
                          <a:solidFill>
                            <a:srgbClr val="000000"/>
                          </a:solidFill>
                          <a:effectLst/>
                          <a:latin typeface="Helvetica Neue" panose="02000503000000020004" pitchFamily="2" charset="0"/>
                        </a:rPr>
                        <a:t>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meggamma2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72413161"/>
                  </a:ext>
                </a:extLst>
              </a:tr>
              <a:tr h="141911">
                <a:tc>
                  <a:txBody>
                    <a:bodyPr/>
                    <a:lstStyle/>
                    <a:p>
                      <a:r>
                        <a:rPr lang="en-CA" sz="1000" b="1">
                          <a:solidFill>
                            <a:srgbClr val="000000"/>
                          </a:solidFill>
                          <a:effectLst/>
                          <a:latin typeface="Helvetica Neue" panose="02000503000000020004" pitchFamily="2" charset="0"/>
                        </a:rPr>
                        <a:t>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megtheta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Shafiei</a:t>
                      </a:r>
                      <a:r>
                        <a:rPr lang="en-CA" sz="1000" dirty="0">
                          <a:solidFill>
                            <a:srgbClr val="000000"/>
                          </a:solidFill>
                          <a:effectLst/>
                          <a:latin typeface="Helvetica Neue" panose="02000503000000020004" pitchFamily="2" charset="0"/>
                        </a:rPr>
                        <a:t> et al., 2022, </a:t>
                      </a:r>
                      <a:r>
                        <a:rPr lang="en-CA" sz="1000" dirty="0" err="1">
                          <a:solidFill>
                            <a:srgbClr val="000000"/>
                          </a:solidFill>
                          <a:effectLst/>
                          <a:latin typeface="Helvetica Neue" panose="02000503000000020004" pitchFamily="2" charset="0"/>
                        </a:rPr>
                        <a:t>Plos</a:t>
                      </a:r>
                      <a:r>
                        <a:rPr lang="en-CA" sz="1000" dirty="0">
                          <a:solidFill>
                            <a:srgbClr val="000000"/>
                          </a:solidFill>
                          <a:effectLst/>
                          <a:latin typeface="Helvetica Neue" panose="02000503000000020004" pitchFamily="2" charset="0"/>
                        </a:rPr>
                        <a:t> Biology</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2080804"/>
                  </a:ext>
                </a:extLst>
              </a:tr>
              <a:tr h="141911">
                <a:tc>
                  <a:txBody>
                    <a:bodyPr/>
                    <a:lstStyle/>
                    <a:p>
                      <a:r>
                        <a:rPr lang="en-CA" sz="1000" b="1">
                          <a:solidFill>
                            <a:srgbClr val="000000"/>
                          </a:solidFill>
                          <a:effectLst/>
                          <a:latin typeface="Helvetica Neue" panose="02000503000000020004" pitchFamily="2" charset="0"/>
                        </a:rPr>
                        <a:t>19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megtimescale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0165841"/>
                  </a:ext>
                </a:extLst>
              </a:tr>
              <a:tr h="141911">
                <a:tc>
                  <a:txBody>
                    <a:bodyPr/>
                    <a:lstStyle/>
                    <a:p>
                      <a:r>
                        <a:rPr lang="en-CA" sz="1000" b="1">
                          <a:solidFill>
                            <a:srgbClr val="000000"/>
                          </a:solidFill>
                          <a:effectLst/>
                          <a:latin typeface="Helvetica Neue" panose="02000503000000020004" pitchFamily="2" charset="0"/>
                        </a:rPr>
                        <a:t>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Finnema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ucbj</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Finnema et al., 2018, J Cereb Blood Flow Metab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1357002"/>
                  </a:ext>
                </a:extLst>
              </a:tr>
              <a:tr h="141911">
                <a:tc>
                  <a:txBody>
                    <a:bodyPr/>
                    <a:lstStyle/>
                    <a:p>
                      <a:r>
                        <a:rPr lang="en-CA" sz="1000" b="1">
                          <a:solidFill>
                            <a:srgbClr val="000000"/>
                          </a:solidFill>
                          <a:effectLst/>
                          <a:latin typeface="Helvetica Neue" panose="02000503000000020004" pitchFamily="2" charset="0"/>
                        </a:rPr>
                        <a:t>21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2016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thickness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Cortical Thickness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Glasser et al., 2016, Nature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26538494"/>
                  </a:ext>
                </a:extLst>
              </a:tr>
              <a:tr h="141911">
                <a:tc>
                  <a:txBody>
                    <a:bodyPr/>
                    <a:lstStyle/>
                    <a:p>
                      <a:r>
                        <a:rPr lang="en-CA" sz="1000" b="1">
                          <a:solidFill>
                            <a:srgbClr val="000000"/>
                          </a:solidFill>
                          <a:effectLst/>
                          <a:latin typeface="Helvetica Neue" panose="02000503000000020004" pitchFamily="2" charset="0"/>
                        </a:rPr>
                        <a:t>22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2016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myelin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Glasser et al., 2016, Nature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7969296"/>
                  </a:ext>
                </a:extLst>
              </a:tr>
              <a:tr h="141911">
                <a:tc>
                  <a:txBody>
                    <a:bodyPr/>
                    <a:lstStyle/>
                    <a:p>
                      <a:r>
                        <a:rPr lang="en-CA" sz="1000" b="1">
                          <a:solidFill>
                            <a:srgbClr val="000000"/>
                          </a:solidFill>
                          <a:effectLst/>
                          <a:latin typeface="Helvetica Neue" panose="02000503000000020004" pitchFamily="2" charset="0"/>
                        </a:rPr>
                        <a:t>23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err="1">
                          <a:solidFill>
                            <a:srgbClr val="000000"/>
                          </a:solidFill>
                          <a:effectLst/>
                          <a:latin typeface="Helvetica Neue" panose="02000503000000020004" pitchFamily="2" charset="0"/>
                        </a:rPr>
                        <a:t>Dukart</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flumazenil</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GABA</a:t>
                      </a:r>
                      <a:r>
                        <a:rPr lang="en-CA" sz="1000" baseline="-25000">
                          <a:solidFill>
                            <a:srgbClr val="000000"/>
                          </a:solidFill>
                          <a:effectLst/>
                          <a:latin typeface="Helvetica Neue" panose="02000503000000020004" pitchFamily="2" charset="0"/>
                        </a:rPr>
                        <a: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Dukart et al., 2018, Sci Rep</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7786855"/>
                  </a:ext>
                </a:extLst>
              </a:tr>
              <a:tr h="141911">
                <a:tc>
                  <a:txBody>
                    <a:bodyPr/>
                    <a:lstStyle/>
                    <a:p>
                      <a:r>
                        <a:rPr lang="en-CA" sz="1000" b="1">
                          <a:solidFill>
                            <a:srgbClr val="000000"/>
                          </a:solidFill>
                          <a:effectLst/>
                          <a:latin typeface="Helvetica Neue" panose="02000503000000020004" pitchFamily="2" charset="0"/>
                        </a:rPr>
                        <a:t>24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Dubois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abp688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mGluR5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Dubois et al., 2016, Eur J Nucl Med Mol Imaging</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384041"/>
                  </a:ext>
                </a:extLst>
              </a:tr>
              <a:tr h="141911">
                <a:tc>
                  <a:txBody>
                    <a:bodyPr/>
                    <a:lstStyle/>
                    <a:p>
                      <a:r>
                        <a:rPr lang="en-CA" sz="1000" b="1">
                          <a:solidFill>
                            <a:srgbClr val="000000"/>
                          </a:solidFill>
                          <a:effectLst/>
                          <a:latin typeface="Helvetica Neue" panose="02000503000000020004" pitchFamily="2" charset="0"/>
                        </a:rPr>
                        <a:t>25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Laurikainen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fmpepd2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Laurikainen et al., 2019,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83874673"/>
                  </a:ext>
                </a:extLst>
              </a:tr>
              <a:tr h="141911">
                <a:tc>
                  <a:txBody>
                    <a:bodyPr/>
                    <a:lstStyle/>
                    <a:p>
                      <a:r>
                        <a:rPr lang="en-CA" sz="1000" b="1">
                          <a:solidFill>
                            <a:srgbClr val="000000"/>
                          </a:solidFill>
                          <a:effectLst/>
                          <a:latin typeface="Helvetica Neue" panose="02000503000000020004" pitchFamily="2" charset="0"/>
                        </a:rPr>
                        <a:t>26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Vijay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ly2795050 </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kappa-opioid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Vijay et al., 2018, Neuropsychopharmacology</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1902320"/>
                  </a:ext>
                </a:extLst>
              </a:tr>
              <a:tr h="141911">
                <a:tc>
                  <a:txBody>
                    <a:bodyPr/>
                    <a:lstStyle/>
                    <a:p>
                      <a:r>
                        <a:rPr lang="en-CA" sz="1000" b="1">
                          <a:solidFill>
                            <a:srgbClr val="000000"/>
                          </a:solidFill>
                          <a:effectLst/>
                          <a:latin typeface="Helvetica Neue" panose="02000503000000020004" pitchFamily="2" charset="0"/>
                        </a:rPr>
                        <a:t>27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Kantonen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carfentanil</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Kantonen et al., 2020,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8446416"/>
                  </a:ext>
                </a:extLst>
              </a:tr>
              <a:tr h="141911">
                <a:tc>
                  <a:txBody>
                    <a:bodyPr/>
                    <a:lstStyle/>
                    <a:p>
                      <a:r>
                        <a:rPr lang="en-CA" sz="1000" b="1">
                          <a:solidFill>
                            <a:srgbClr val="000000"/>
                          </a:solidFill>
                          <a:effectLst/>
                          <a:latin typeface="Helvetica Neue" panose="02000503000000020004" pitchFamily="2" charset="0"/>
                        </a:rPr>
                        <a:t>28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Gallezot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gsk189254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Histamine 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Gallezot et al., 2010, J Cereb Blood Flow Metab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4725382"/>
                  </a:ext>
                </a:extLst>
              </a:tr>
              <a:tr h="75563">
                <a:tc>
                  <a:txBody>
                    <a:bodyPr/>
                    <a:lstStyle/>
                    <a:p>
                      <a:r>
                        <a:rPr lang="en-CA" sz="1000" b="1">
                          <a:solidFill>
                            <a:srgbClr val="000000"/>
                          </a:solidFill>
                          <a:effectLst/>
                          <a:latin typeface="Helvetica Neue" panose="02000503000000020004" pitchFamily="2" charset="0"/>
                        </a:rPr>
                        <a:t>29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cbf</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CBF</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0599080"/>
                  </a:ext>
                </a:extLst>
              </a:tr>
              <a:tr h="75563">
                <a:tc>
                  <a:txBody>
                    <a:bodyPr/>
                    <a:lstStyle/>
                    <a:p>
                      <a:r>
                        <a:rPr lang="en-CA" sz="1000" b="1">
                          <a:solidFill>
                            <a:srgbClr val="000000"/>
                          </a:solidFill>
                          <a:effectLst/>
                          <a:latin typeface="Helvetica Neue" panose="02000503000000020004" pitchFamily="2" charset="0"/>
                        </a:rPr>
                        <a:t>30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3800262"/>
                  </a:ext>
                </a:extLst>
              </a:tr>
              <a:tr h="75563">
                <a:tc>
                  <a:txBody>
                    <a:bodyPr/>
                    <a:lstStyle/>
                    <a:p>
                      <a:r>
                        <a:rPr lang="en-CA" sz="1000" b="1">
                          <a:solidFill>
                            <a:srgbClr val="000000"/>
                          </a:solidFill>
                          <a:effectLst/>
                          <a:latin typeface="Helvetica Neue" panose="02000503000000020004" pitchFamily="2" charset="0"/>
                        </a:rPr>
                        <a:t>31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cmr02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CMRO</a:t>
                      </a:r>
                      <a:r>
                        <a:rPr lang="en-CA" sz="1000" baseline="-25000">
                          <a:solidFill>
                            <a:srgbClr val="000000"/>
                          </a:solidFill>
                          <a:effectLst/>
                          <a:latin typeface="Helvetica Neue" panose="02000503000000020004" pitchFamily="2" charset="0"/>
                        </a:rPr>
                        <a: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2020021"/>
                  </a:ext>
                </a:extLst>
              </a:tr>
              <a:tr h="75563">
                <a:tc>
                  <a:txBody>
                    <a:bodyPr/>
                    <a:lstStyle/>
                    <a:p>
                      <a:r>
                        <a:rPr lang="en-CA" sz="1000" b="1">
                          <a:solidFill>
                            <a:srgbClr val="000000"/>
                          </a:solidFill>
                          <a:effectLst/>
                          <a:latin typeface="Helvetica Neue" panose="02000503000000020004" pitchFamily="2" charset="0"/>
                        </a:rPr>
                        <a:t>32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cmruglu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Vaishnavi et al., 2010, PNAS</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5806161"/>
                  </a:ext>
                </a:extLst>
              </a:tr>
            </a:tbl>
          </a:graphicData>
        </a:graphic>
      </p:graphicFrame>
    </p:spTree>
    <p:extLst>
      <p:ext uri="{BB962C8B-B14F-4D97-AF65-F5344CB8AC3E}">
        <p14:creationId xmlns:p14="http://schemas.microsoft.com/office/powerpoint/2010/main" val="1247098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477328"/>
          </a:xfrm>
          <a:prstGeom prst="rect">
            <a:avLst/>
          </a:prstGeom>
          <a:noFill/>
        </p:spPr>
        <p:txBody>
          <a:bodyPr wrap="square" rtlCol="0">
            <a:spAutoFit/>
          </a:bodyPr>
          <a:lstStyle/>
          <a:p>
            <a:r>
              <a:rPr lang="en-US" b="1" dirty="0">
                <a:latin typeface="HELVETICA LIGHT" panose="020B0403020202020204" pitchFamily="34" charset="0"/>
              </a:rPr>
              <a:t>Figure 1 </a:t>
            </a:r>
            <a:r>
              <a:rPr lang="en-US" b="1" dirty="0">
                <a:latin typeface="Helvetica Light" panose="020B0403020202020204" pitchFamily="34" charset="0"/>
              </a:rPr>
              <a:t>Higher lifetime antipsychotic exposure is associated with lower cortical thickness, N=131</a:t>
            </a:r>
            <a:r>
              <a:rPr lang="en-US" dirty="0">
                <a:latin typeface="Helvetica Light" panose="020B0403020202020204" pitchFamily="34" charset="0"/>
              </a:rPr>
              <a:t>. Figure on the left shows </a:t>
            </a:r>
            <a:r>
              <a:rPr lang="en-US" dirty="0" err="1">
                <a:latin typeface="Helvetica Light" panose="020B0403020202020204" pitchFamily="34" charset="0"/>
              </a:rPr>
              <a:t>unthresholded</a:t>
            </a:r>
            <a:r>
              <a:rPr lang="en-US" dirty="0">
                <a:latin typeface="Helvetica Light" panose="020B0403020202020204" pitchFamily="34" charset="0"/>
              </a:rPr>
              <a:t> results. Figure on the right shows permutation corrected map at p &lt; 0.05. Model includes lifetime antipsychotic exposure, age, sex, and diagnostic group as predictors. </a:t>
            </a:r>
            <a:r>
              <a:rPr lang="en-US" dirty="0" err="1">
                <a:latin typeface="Helvetica Light" panose="020B0403020202020204" pitchFamily="34" charset="0"/>
              </a:rPr>
              <a:t>Colorbar</a:t>
            </a:r>
            <a:r>
              <a:rPr lang="en-US" dirty="0">
                <a:latin typeface="Helvetica Light" panose="020B0403020202020204" pitchFamily="34" charset="0"/>
              </a:rPr>
              <a:t> indicates p-value.</a:t>
            </a:r>
          </a:p>
        </p:txBody>
      </p:sp>
      <p:pic>
        <p:nvPicPr>
          <p:cNvPr id="2" name="Picture 1">
            <a:extLst>
              <a:ext uri="{FF2B5EF4-FFF2-40B4-BE49-F238E27FC236}">
                <a16:creationId xmlns:a16="http://schemas.microsoft.com/office/drawing/2014/main" id="{1631361F-D6B2-5B16-03FD-BB29151CD0BA}"/>
              </a:ext>
            </a:extLst>
          </p:cNvPr>
          <p:cNvPicPr>
            <a:picLocks noChangeAspect="1"/>
          </p:cNvPicPr>
          <p:nvPr/>
        </p:nvPicPr>
        <p:blipFill>
          <a:blip r:embed="rId2"/>
          <a:stretch>
            <a:fillRect/>
          </a:stretch>
        </p:blipFill>
        <p:spPr>
          <a:xfrm>
            <a:off x="5336060" y="483374"/>
            <a:ext cx="4041895" cy="3368246"/>
          </a:xfrm>
          <a:prstGeom prst="rect">
            <a:avLst/>
          </a:prstGeom>
        </p:spPr>
      </p:pic>
      <p:pic>
        <p:nvPicPr>
          <p:cNvPr id="3" name="Picture 2">
            <a:extLst>
              <a:ext uri="{FF2B5EF4-FFF2-40B4-BE49-F238E27FC236}">
                <a16:creationId xmlns:a16="http://schemas.microsoft.com/office/drawing/2014/main" id="{1E8CCDC0-6A75-B3F7-D995-4C44ED369F4F}"/>
              </a:ext>
            </a:extLst>
          </p:cNvPr>
          <p:cNvPicPr>
            <a:picLocks noChangeAspect="1"/>
          </p:cNvPicPr>
          <p:nvPr/>
        </p:nvPicPr>
        <p:blipFill>
          <a:blip r:embed="rId3"/>
          <a:stretch>
            <a:fillRect/>
          </a:stretch>
        </p:blipFill>
        <p:spPr>
          <a:xfrm>
            <a:off x="1819258" y="483374"/>
            <a:ext cx="4041895" cy="3368246"/>
          </a:xfrm>
          <a:prstGeom prst="rect">
            <a:avLst/>
          </a:prstGeom>
        </p:spPr>
      </p:pic>
      <p:sp>
        <p:nvSpPr>
          <p:cNvPr id="6" name="Rectangle 5">
            <a:extLst>
              <a:ext uri="{FF2B5EF4-FFF2-40B4-BE49-F238E27FC236}">
                <a16:creationId xmlns:a16="http://schemas.microsoft.com/office/drawing/2014/main" id="{7617138A-65D1-4F94-3121-52541274B2ED}"/>
              </a:ext>
            </a:extLst>
          </p:cNvPr>
          <p:cNvSpPr/>
          <p:nvPr/>
        </p:nvSpPr>
        <p:spPr>
          <a:xfrm>
            <a:off x="6831256" y="3302900"/>
            <a:ext cx="1185770" cy="2521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789BD0-052B-4FF1-BC16-2B0E2B0AF22E}"/>
              </a:ext>
            </a:extLst>
          </p:cNvPr>
          <p:cNvSpPr/>
          <p:nvPr/>
        </p:nvSpPr>
        <p:spPr>
          <a:xfrm>
            <a:off x="3314454" y="3302901"/>
            <a:ext cx="1185770" cy="2521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7B7A565-7714-6FE0-12AF-0F4F760B1D63}"/>
              </a:ext>
            </a:extLst>
          </p:cNvPr>
          <p:cNvPicPr>
            <a:picLocks noChangeAspect="1"/>
          </p:cNvPicPr>
          <p:nvPr/>
        </p:nvPicPr>
        <p:blipFill>
          <a:blip r:embed="rId4"/>
          <a:stretch>
            <a:fillRect/>
          </a:stretch>
        </p:blipFill>
        <p:spPr>
          <a:xfrm>
            <a:off x="3212842" y="3494207"/>
            <a:ext cx="1558185" cy="79352"/>
          </a:xfrm>
          <a:prstGeom prst="rect">
            <a:avLst/>
          </a:prstGeom>
        </p:spPr>
      </p:pic>
      <p:sp>
        <p:nvSpPr>
          <p:cNvPr id="11" name="TextBox 10">
            <a:extLst>
              <a:ext uri="{FF2B5EF4-FFF2-40B4-BE49-F238E27FC236}">
                <a16:creationId xmlns:a16="http://schemas.microsoft.com/office/drawing/2014/main" id="{A28C768C-8C08-0234-C8C6-C3445E06E427}"/>
              </a:ext>
            </a:extLst>
          </p:cNvPr>
          <p:cNvSpPr txBox="1"/>
          <p:nvPr/>
        </p:nvSpPr>
        <p:spPr>
          <a:xfrm>
            <a:off x="4739352" y="3353717"/>
            <a:ext cx="498855" cy="338554"/>
          </a:xfrm>
          <a:prstGeom prst="rect">
            <a:avLst/>
          </a:prstGeom>
          <a:noFill/>
        </p:spPr>
        <p:txBody>
          <a:bodyPr wrap="none" rtlCol="0">
            <a:spAutoFit/>
          </a:bodyPr>
          <a:lstStyle/>
          <a:p>
            <a:r>
              <a:rPr lang="en-US" sz="1600" dirty="0"/>
              <a:t>p=1</a:t>
            </a:r>
          </a:p>
        </p:txBody>
      </p:sp>
      <p:sp>
        <p:nvSpPr>
          <p:cNvPr id="12" name="TextBox 11">
            <a:extLst>
              <a:ext uri="{FF2B5EF4-FFF2-40B4-BE49-F238E27FC236}">
                <a16:creationId xmlns:a16="http://schemas.microsoft.com/office/drawing/2014/main" id="{2054BF9D-20B0-EB1C-3A85-13BD3616C81B}"/>
              </a:ext>
            </a:extLst>
          </p:cNvPr>
          <p:cNvSpPr txBox="1"/>
          <p:nvPr/>
        </p:nvSpPr>
        <p:spPr>
          <a:xfrm>
            <a:off x="2572089" y="3367164"/>
            <a:ext cx="713657" cy="338554"/>
          </a:xfrm>
          <a:prstGeom prst="rect">
            <a:avLst/>
          </a:prstGeom>
          <a:noFill/>
        </p:spPr>
        <p:txBody>
          <a:bodyPr wrap="none" rtlCol="0">
            <a:spAutoFit/>
          </a:bodyPr>
          <a:lstStyle/>
          <a:p>
            <a:r>
              <a:rPr lang="en-US" sz="1600" dirty="0"/>
              <a:t>p&lt;10</a:t>
            </a:r>
            <a:r>
              <a:rPr lang="en-US" sz="1600" baseline="30000" dirty="0"/>
              <a:t>-5</a:t>
            </a:r>
          </a:p>
        </p:txBody>
      </p:sp>
      <p:pic>
        <p:nvPicPr>
          <p:cNvPr id="13" name="Picture 12">
            <a:extLst>
              <a:ext uri="{FF2B5EF4-FFF2-40B4-BE49-F238E27FC236}">
                <a16:creationId xmlns:a16="http://schemas.microsoft.com/office/drawing/2014/main" id="{A202E5AD-E9B3-B871-9700-F7668A5E5498}"/>
              </a:ext>
            </a:extLst>
          </p:cNvPr>
          <p:cNvPicPr>
            <a:picLocks noChangeAspect="1"/>
          </p:cNvPicPr>
          <p:nvPr/>
        </p:nvPicPr>
        <p:blipFill>
          <a:blip r:embed="rId4"/>
          <a:stretch>
            <a:fillRect/>
          </a:stretch>
        </p:blipFill>
        <p:spPr>
          <a:xfrm>
            <a:off x="6669218" y="3494207"/>
            <a:ext cx="1558185" cy="79352"/>
          </a:xfrm>
          <a:prstGeom prst="rect">
            <a:avLst/>
          </a:prstGeom>
        </p:spPr>
      </p:pic>
      <p:sp>
        <p:nvSpPr>
          <p:cNvPr id="14" name="TextBox 13">
            <a:extLst>
              <a:ext uri="{FF2B5EF4-FFF2-40B4-BE49-F238E27FC236}">
                <a16:creationId xmlns:a16="http://schemas.microsoft.com/office/drawing/2014/main" id="{C281DA23-3809-05DB-9021-9D9AE3715D50}"/>
              </a:ext>
            </a:extLst>
          </p:cNvPr>
          <p:cNvSpPr txBox="1"/>
          <p:nvPr/>
        </p:nvSpPr>
        <p:spPr>
          <a:xfrm>
            <a:off x="8195728" y="3353717"/>
            <a:ext cx="758541" cy="338554"/>
          </a:xfrm>
          <a:prstGeom prst="rect">
            <a:avLst/>
          </a:prstGeom>
          <a:noFill/>
        </p:spPr>
        <p:txBody>
          <a:bodyPr wrap="none" rtlCol="0">
            <a:spAutoFit/>
          </a:bodyPr>
          <a:lstStyle/>
          <a:p>
            <a:r>
              <a:rPr lang="en-US" sz="1600" dirty="0"/>
              <a:t>p=0.05</a:t>
            </a:r>
          </a:p>
        </p:txBody>
      </p:sp>
      <p:sp>
        <p:nvSpPr>
          <p:cNvPr id="15" name="TextBox 14">
            <a:extLst>
              <a:ext uri="{FF2B5EF4-FFF2-40B4-BE49-F238E27FC236}">
                <a16:creationId xmlns:a16="http://schemas.microsoft.com/office/drawing/2014/main" id="{1D49C1FF-1178-D2E4-98E6-0684A00223D9}"/>
              </a:ext>
            </a:extLst>
          </p:cNvPr>
          <p:cNvSpPr txBox="1"/>
          <p:nvPr/>
        </p:nvSpPr>
        <p:spPr>
          <a:xfrm>
            <a:off x="6028465" y="3367164"/>
            <a:ext cx="713657" cy="338554"/>
          </a:xfrm>
          <a:prstGeom prst="rect">
            <a:avLst/>
          </a:prstGeom>
          <a:noFill/>
        </p:spPr>
        <p:txBody>
          <a:bodyPr wrap="none" rtlCol="0">
            <a:spAutoFit/>
          </a:bodyPr>
          <a:lstStyle/>
          <a:p>
            <a:r>
              <a:rPr lang="en-US" sz="1600" dirty="0"/>
              <a:t>p&lt;10</a:t>
            </a:r>
            <a:r>
              <a:rPr lang="en-US" sz="1600" baseline="30000" dirty="0"/>
              <a:t>-5</a:t>
            </a:r>
          </a:p>
        </p:txBody>
      </p:sp>
      <p:sp>
        <p:nvSpPr>
          <p:cNvPr id="16" name="TextBox 15">
            <a:extLst>
              <a:ext uri="{FF2B5EF4-FFF2-40B4-BE49-F238E27FC236}">
                <a16:creationId xmlns:a16="http://schemas.microsoft.com/office/drawing/2014/main" id="{8EBA3651-7175-F61E-4AB3-31C7750F5324}"/>
              </a:ext>
            </a:extLst>
          </p:cNvPr>
          <p:cNvSpPr txBox="1"/>
          <p:nvPr/>
        </p:nvSpPr>
        <p:spPr>
          <a:xfrm>
            <a:off x="3045917" y="545068"/>
            <a:ext cx="1588576" cy="369332"/>
          </a:xfrm>
          <a:prstGeom prst="rect">
            <a:avLst/>
          </a:prstGeom>
          <a:noFill/>
        </p:spPr>
        <p:txBody>
          <a:bodyPr wrap="none" rtlCol="0">
            <a:spAutoFit/>
          </a:bodyPr>
          <a:lstStyle/>
          <a:p>
            <a:r>
              <a:rPr lang="en-US" dirty="0" err="1"/>
              <a:t>Unthresholded</a:t>
            </a:r>
            <a:endParaRPr lang="en-US" dirty="0"/>
          </a:p>
        </p:txBody>
      </p:sp>
      <p:sp>
        <p:nvSpPr>
          <p:cNvPr id="18" name="TextBox 17">
            <a:extLst>
              <a:ext uri="{FF2B5EF4-FFF2-40B4-BE49-F238E27FC236}">
                <a16:creationId xmlns:a16="http://schemas.microsoft.com/office/drawing/2014/main" id="{062D8847-41C1-5BAF-3BF9-2B27BC094530}"/>
              </a:ext>
            </a:extLst>
          </p:cNvPr>
          <p:cNvSpPr txBox="1"/>
          <p:nvPr/>
        </p:nvSpPr>
        <p:spPr>
          <a:xfrm>
            <a:off x="5680843" y="545068"/>
            <a:ext cx="3352328" cy="369332"/>
          </a:xfrm>
          <a:prstGeom prst="rect">
            <a:avLst/>
          </a:prstGeom>
          <a:noFill/>
        </p:spPr>
        <p:txBody>
          <a:bodyPr wrap="none" rtlCol="0">
            <a:spAutoFit/>
          </a:bodyPr>
          <a:lstStyle/>
          <a:p>
            <a:r>
              <a:rPr lang="en-US" dirty="0"/>
              <a:t>Permutation corrected at p &lt; 0.05</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2 Regional sensitivity to antipsychotic exposure and underlying brain features. </a:t>
            </a:r>
            <a:r>
              <a:rPr lang="en-US" dirty="0">
                <a:latin typeface="Helvetica Light" panose="020B0403020202020204" pitchFamily="34" charset="0"/>
              </a:rPr>
              <a:t>Correlations between the effects of lifetime antipsychotic exposure and </a:t>
            </a:r>
            <a:r>
              <a:rPr lang="en-CA" sz="1800" dirty="0">
                <a:effectLst/>
                <a:latin typeface="Helvetica Light" panose="020B0403020202020204" pitchFamily="34" charset="0"/>
              </a:rPr>
              <a:t>normative brain features in the </a:t>
            </a:r>
            <a:r>
              <a:rPr lang="en-CA" dirty="0">
                <a:latin typeface="Helvetica Light" panose="020B0403020202020204" pitchFamily="34" charset="0"/>
              </a:rPr>
              <a:t>discovery</a:t>
            </a:r>
            <a:r>
              <a:rPr lang="en-CA" sz="1800" dirty="0">
                <a:effectLst/>
                <a:latin typeface="Helvetica Light" panose="020B0403020202020204" pitchFamily="34" charset="0"/>
              </a:rPr>
              <a:t> sample (Turku sample) are shown. Several features were statistically associated with antipsychotic related cortical thinning and these associations survived false discovery rate (FDR) correction for multiple comparisons. These measures include serotonergic, cholinergic, structural, functional, structural, and metabolic features. Positive correlation indicates that regions that have a higher value of the measured brain feature are more susceptible to the effects of </a:t>
            </a:r>
            <a:r>
              <a:rPr lang="en-CA" dirty="0">
                <a:latin typeface="Helvetica Light" panose="020B0403020202020204" pitchFamily="34" charset="0"/>
              </a:rPr>
              <a:t>antipsychotics</a:t>
            </a:r>
            <a:r>
              <a:rPr lang="en-CA" sz="1800" dirty="0">
                <a:effectLst/>
                <a:latin typeface="Helvetica Light" panose="020B0403020202020204" pitchFamily="34" charset="0"/>
              </a:rPr>
              <a:t>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2" name="Picture 1">
            <a:extLst>
              <a:ext uri="{FF2B5EF4-FFF2-40B4-BE49-F238E27FC236}">
                <a16:creationId xmlns:a16="http://schemas.microsoft.com/office/drawing/2014/main" id="{FE57CE39-66F0-6425-46F0-147D423ACF99}"/>
              </a:ext>
            </a:extLst>
          </p:cNvPr>
          <p:cNvPicPr>
            <a:picLocks noChangeAspect="1"/>
          </p:cNvPicPr>
          <p:nvPr/>
        </p:nvPicPr>
        <p:blipFill>
          <a:blip r:embed="rId2"/>
          <a:stretch>
            <a:fillRect/>
          </a:stretch>
        </p:blipFill>
        <p:spPr>
          <a:xfrm>
            <a:off x="2205990" y="0"/>
            <a:ext cx="7247292" cy="3724944"/>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585323"/>
          </a:xfrm>
          <a:prstGeom prst="rect">
            <a:avLst/>
          </a:prstGeom>
          <a:noFill/>
        </p:spPr>
        <p:txBody>
          <a:bodyPr wrap="square" rtlCol="0">
            <a:spAutoFit/>
          </a:bodyPr>
          <a:lstStyle/>
          <a:p>
            <a:r>
              <a:rPr lang="en-US" b="1" dirty="0">
                <a:latin typeface="HELVETICA LIGHT" panose="020B0403020202020204" pitchFamily="34" charset="0"/>
              </a:rPr>
              <a:t>Figure 3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antipsychotic exposure are correlated while controlling for age, sex, and diagnostic group. In the ENIGMA sample, correlation between mean cortical thickness in each parcel and current antipsychotic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2" name="Picture 1">
            <a:extLst>
              <a:ext uri="{FF2B5EF4-FFF2-40B4-BE49-F238E27FC236}">
                <a16:creationId xmlns:a16="http://schemas.microsoft.com/office/drawing/2014/main" id="{2B94C876-7BF6-3C7B-E446-F0D165B94AC9}"/>
              </a:ext>
            </a:extLst>
          </p:cNvPr>
          <p:cNvPicPr>
            <a:picLocks noChangeAspect="1"/>
          </p:cNvPicPr>
          <p:nvPr/>
        </p:nvPicPr>
        <p:blipFill>
          <a:blip r:embed="rId2"/>
          <a:stretch>
            <a:fillRect/>
          </a:stretch>
        </p:blipFill>
        <p:spPr>
          <a:xfrm>
            <a:off x="1631576" y="109816"/>
            <a:ext cx="3886200" cy="3238500"/>
          </a:xfrm>
          <a:prstGeom prst="rect">
            <a:avLst/>
          </a:prstGeom>
        </p:spPr>
      </p:pic>
      <p:pic>
        <p:nvPicPr>
          <p:cNvPr id="3" name="Picture 2">
            <a:extLst>
              <a:ext uri="{FF2B5EF4-FFF2-40B4-BE49-F238E27FC236}">
                <a16:creationId xmlns:a16="http://schemas.microsoft.com/office/drawing/2014/main" id="{A6077714-CAD5-4919-AC9D-55730DE2BF0A}"/>
              </a:ext>
            </a:extLst>
          </p:cNvPr>
          <p:cNvPicPr>
            <a:picLocks noChangeAspect="1"/>
          </p:cNvPicPr>
          <p:nvPr/>
        </p:nvPicPr>
        <p:blipFill rotWithShape="1">
          <a:blip r:embed="rId3"/>
          <a:srcRect l="17186"/>
          <a:stretch/>
        </p:blipFill>
        <p:spPr>
          <a:xfrm>
            <a:off x="5163670" y="109816"/>
            <a:ext cx="3218329" cy="3238500"/>
          </a:xfrm>
          <a:prstGeom prst="rect">
            <a:avLst/>
          </a:prstGeom>
        </p:spPr>
      </p:pic>
      <p:pic>
        <p:nvPicPr>
          <p:cNvPr id="4" name="Picture 3">
            <a:extLst>
              <a:ext uri="{FF2B5EF4-FFF2-40B4-BE49-F238E27FC236}">
                <a16:creationId xmlns:a16="http://schemas.microsoft.com/office/drawing/2014/main" id="{C5AB410F-F2EF-98F7-8736-A2134013A540}"/>
              </a:ext>
            </a:extLst>
          </p:cNvPr>
          <p:cNvPicPr>
            <a:picLocks noChangeAspect="1"/>
          </p:cNvPicPr>
          <p:nvPr/>
        </p:nvPicPr>
        <p:blipFill>
          <a:blip r:embed="rId4"/>
          <a:stretch>
            <a:fillRect/>
          </a:stretch>
        </p:blipFill>
        <p:spPr>
          <a:xfrm>
            <a:off x="8055431" y="547840"/>
            <a:ext cx="3352157" cy="2585323"/>
          </a:xfrm>
          <a:prstGeom prst="rect">
            <a:avLst/>
          </a:prstGeom>
        </p:spPr>
      </p:pic>
      <p:sp>
        <p:nvSpPr>
          <p:cNvPr id="6" name="TextBox 5">
            <a:extLst>
              <a:ext uri="{FF2B5EF4-FFF2-40B4-BE49-F238E27FC236}">
                <a16:creationId xmlns:a16="http://schemas.microsoft.com/office/drawing/2014/main" id="{9FBB3CDD-DA13-26E6-1580-E4EB13A259D6}"/>
              </a:ext>
            </a:extLst>
          </p:cNvPr>
          <p:cNvSpPr txBox="1"/>
          <p:nvPr/>
        </p:nvSpPr>
        <p:spPr>
          <a:xfrm>
            <a:off x="2278704" y="201913"/>
            <a:ext cx="1435393" cy="369332"/>
          </a:xfrm>
          <a:prstGeom prst="rect">
            <a:avLst/>
          </a:prstGeom>
          <a:noFill/>
        </p:spPr>
        <p:txBody>
          <a:bodyPr wrap="none" rtlCol="0">
            <a:spAutoFit/>
          </a:bodyPr>
          <a:lstStyle/>
          <a:p>
            <a:r>
              <a:rPr lang="en-US" dirty="0"/>
              <a:t>Turku sample</a:t>
            </a:r>
          </a:p>
        </p:txBody>
      </p:sp>
      <p:sp>
        <p:nvSpPr>
          <p:cNvPr id="9" name="TextBox 8">
            <a:extLst>
              <a:ext uri="{FF2B5EF4-FFF2-40B4-BE49-F238E27FC236}">
                <a16:creationId xmlns:a16="http://schemas.microsoft.com/office/drawing/2014/main" id="{8651BEF5-FC6E-84C9-C03E-907934BCA8BA}"/>
              </a:ext>
            </a:extLst>
          </p:cNvPr>
          <p:cNvSpPr txBox="1"/>
          <p:nvPr/>
        </p:nvSpPr>
        <p:spPr>
          <a:xfrm>
            <a:off x="5170182" y="201913"/>
            <a:ext cx="1707519" cy="369332"/>
          </a:xfrm>
          <a:prstGeom prst="rect">
            <a:avLst/>
          </a:prstGeom>
          <a:noFill/>
        </p:spPr>
        <p:txBody>
          <a:bodyPr wrap="none" rtlCol="0">
            <a:spAutoFit/>
          </a:bodyPr>
          <a:lstStyle/>
          <a:p>
            <a:r>
              <a:rPr lang="en-US" dirty="0"/>
              <a:t>ENIGMA sample</a:t>
            </a:r>
          </a:p>
        </p:txBody>
      </p:sp>
      <p:sp>
        <p:nvSpPr>
          <p:cNvPr id="11" name="Rectangle 10">
            <a:extLst>
              <a:ext uri="{FF2B5EF4-FFF2-40B4-BE49-F238E27FC236}">
                <a16:creationId xmlns:a16="http://schemas.microsoft.com/office/drawing/2014/main" id="{A66873C1-1DBB-65CA-503A-A0CE48A882CC}"/>
              </a:ext>
            </a:extLst>
          </p:cNvPr>
          <p:cNvSpPr/>
          <p:nvPr/>
        </p:nvSpPr>
        <p:spPr>
          <a:xfrm>
            <a:off x="2837329" y="2716306"/>
            <a:ext cx="4652683" cy="4168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5D852F3C-94BC-17BA-DE2C-AC9817429742}"/>
              </a:ext>
            </a:extLst>
          </p:cNvPr>
          <p:cNvGrpSpPr/>
          <p:nvPr/>
        </p:nvGrpSpPr>
        <p:grpSpPr>
          <a:xfrm>
            <a:off x="2494099" y="2638442"/>
            <a:ext cx="2161154" cy="500001"/>
            <a:chOff x="2437097" y="2602150"/>
            <a:chExt cx="2161154" cy="500001"/>
          </a:xfrm>
        </p:grpSpPr>
        <p:grpSp>
          <p:nvGrpSpPr>
            <p:cNvPr id="16" name="Group 15">
              <a:extLst>
                <a:ext uri="{FF2B5EF4-FFF2-40B4-BE49-F238E27FC236}">
                  <a16:creationId xmlns:a16="http://schemas.microsoft.com/office/drawing/2014/main" id="{63504208-7513-ACE7-B31B-A499E3A3B135}"/>
                </a:ext>
              </a:extLst>
            </p:cNvPr>
            <p:cNvGrpSpPr/>
            <p:nvPr/>
          </p:nvGrpSpPr>
          <p:grpSpPr>
            <a:xfrm>
              <a:off x="2437097" y="2602150"/>
              <a:ext cx="2161154" cy="500001"/>
              <a:chOff x="2437097" y="2602150"/>
              <a:chExt cx="2161154" cy="500001"/>
            </a:xfrm>
          </p:grpSpPr>
          <p:pic>
            <p:nvPicPr>
              <p:cNvPr id="10" name="Picture 9">
                <a:extLst>
                  <a:ext uri="{FF2B5EF4-FFF2-40B4-BE49-F238E27FC236}">
                    <a16:creationId xmlns:a16="http://schemas.microsoft.com/office/drawing/2014/main" id="{04D4B68C-5DDD-FE9C-AB03-B479C4034441}"/>
                  </a:ext>
                </a:extLst>
              </p:cNvPr>
              <p:cNvPicPr>
                <a:picLocks noChangeAspect="1"/>
              </p:cNvPicPr>
              <p:nvPr/>
            </p:nvPicPr>
            <p:blipFill>
              <a:blip r:embed="rId5"/>
              <a:stretch>
                <a:fillRect/>
              </a:stretch>
            </p:blipFill>
            <p:spPr>
              <a:xfrm>
                <a:off x="2793964" y="2724446"/>
                <a:ext cx="1561231" cy="93963"/>
              </a:xfrm>
              <a:prstGeom prst="rect">
                <a:avLst/>
              </a:prstGeom>
            </p:spPr>
          </p:pic>
          <p:sp>
            <p:nvSpPr>
              <p:cNvPr id="13" name="TextBox 12">
                <a:extLst>
                  <a:ext uri="{FF2B5EF4-FFF2-40B4-BE49-F238E27FC236}">
                    <a16:creationId xmlns:a16="http://schemas.microsoft.com/office/drawing/2014/main" id="{3D85809A-A7A0-A673-188A-87401B83F5FB}"/>
                  </a:ext>
                </a:extLst>
              </p:cNvPr>
              <p:cNvSpPr txBox="1"/>
              <p:nvPr/>
            </p:nvSpPr>
            <p:spPr>
              <a:xfrm>
                <a:off x="4309389" y="2602150"/>
                <a:ext cx="288862" cy="338554"/>
              </a:xfrm>
              <a:prstGeom prst="rect">
                <a:avLst/>
              </a:prstGeom>
              <a:noFill/>
            </p:spPr>
            <p:txBody>
              <a:bodyPr wrap="none" rtlCol="0">
                <a:spAutoFit/>
              </a:bodyPr>
              <a:lstStyle/>
              <a:p>
                <a:r>
                  <a:rPr lang="en-US" sz="1600" dirty="0"/>
                  <a:t>0</a:t>
                </a:r>
                <a:endParaRPr lang="en-US" dirty="0"/>
              </a:p>
            </p:txBody>
          </p:sp>
          <p:sp>
            <p:nvSpPr>
              <p:cNvPr id="14" name="TextBox 13">
                <a:extLst>
                  <a:ext uri="{FF2B5EF4-FFF2-40B4-BE49-F238E27FC236}">
                    <a16:creationId xmlns:a16="http://schemas.microsoft.com/office/drawing/2014/main" id="{17485016-1228-3265-3972-1502B8954F74}"/>
                  </a:ext>
                </a:extLst>
              </p:cNvPr>
              <p:cNvSpPr txBox="1"/>
              <p:nvPr/>
            </p:nvSpPr>
            <p:spPr>
              <a:xfrm>
                <a:off x="2437097" y="2602150"/>
                <a:ext cx="402674" cy="338554"/>
              </a:xfrm>
              <a:prstGeom prst="rect">
                <a:avLst/>
              </a:prstGeom>
              <a:noFill/>
            </p:spPr>
            <p:txBody>
              <a:bodyPr wrap="none" rtlCol="0">
                <a:spAutoFit/>
              </a:bodyPr>
              <a:lstStyle/>
              <a:p>
                <a:r>
                  <a:rPr lang="en-US" sz="1600" dirty="0"/>
                  <a:t>-.3</a:t>
                </a:r>
                <a:endParaRPr lang="en-US" dirty="0"/>
              </a:p>
            </p:txBody>
          </p:sp>
          <p:sp>
            <p:nvSpPr>
              <p:cNvPr id="15" name="TextBox 14">
                <a:extLst>
                  <a:ext uri="{FF2B5EF4-FFF2-40B4-BE49-F238E27FC236}">
                    <a16:creationId xmlns:a16="http://schemas.microsoft.com/office/drawing/2014/main" id="{C3473589-EE56-5004-25C6-4A5EA93BB1ED}"/>
                  </a:ext>
                </a:extLst>
              </p:cNvPr>
              <p:cNvSpPr txBox="1"/>
              <p:nvPr/>
            </p:nvSpPr>
            <p:spPr>
              <a:xfrm>
                <a:off x="3153488" y="2763597"/>
                <a:ext cx="834267" cy="338554"/>
              </a:xfrm>
              <a:prstGeom prst="rect">
                <a:avLst/>
              </a:prstGeom>
              <a:noFill/>
            </p:spPr>
            <p:txBody>
              <a:bodyPr wrap="none" rtlCol="0">
                <a:spAutoFit/>
              </a:bodyPr>
              <a:lstStyle/>
              <a:p>
                <a:r>
                  <a:rPr lang="en-US" sz="1600" dirty="0"/>
                  <a:t>Partial r</a:t>
                </a:r>
                <a:endParaRPr lang="en-US" dirty="0"/>
              </a:p>
            </p:txBody>
          </p:sp>
        </p:grpSp>
        <p:sp>
          <p:nvSpPr>
            <p:cNvPr id="17" name="Rectangle 16">
              <a:extLst>
                <a:ext uri="{FF2B5EF4-FFF2-40B4-BE49-F238E27FC236}">
                  <a16:creationId xmlns:a16="http://schemas.microsoft.com/office/drawing/2014/main" id="{7740562C-C7E2-E042-AF0D-D61728CBCF1E}"/>
                </a:ext>
              </a:extLst>
            </p:cNvPr>
            <p:cNvSpPr/>
            <p:nvPr/>
          </p:nvSpPr>
          <p:spPr>
            <a:xfrm>
              <a:off x="2787650" y="2813050"/>
              <a:ext cx="1587500" cy="457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AEE31EAF-2D54-DDFF-6C14-1B60A1E44D32}"/>
              </a:ext>
            </a:extLst>
          </p:cNvPr>
          <p:cNvGrpSpPr/>
          <p:nvPr/>
        </p:nvGrpSpPr>
        <p:grpSpPr>
          <a:xfrm>
            <a:off x="5365644" y="2645060"/>
            <a:ext cx="2161154" cy="500001"/>
            <a:chOff x="2437097" y="2602150"/>
            <a:chExt cx="2161154" cy="500001"/>
          </a:xfrm>
        </p:grpSpPr>
        <p:grpSp>
          <p:nvGrpSpPr>
            <p:cNvPr id="27" name="Group 26">
              <a:extLst>
                <a:ext uri="{FF2B5EF4-FFF2-40B4-BE49-F238E27FC236}">
                  <a16:creationId xmlns:a16="http://schemas.microsoft.com/office/drawing/2014/main" id="{9AE5B527-2F38-9EF4-86A5-51B09D6F6F44}"/>
                </a:ext>
              </a:extLst>
            </p:cNvPr>
            <p:cNvGrpSpPr/>
            <p:nvPr/>
          </p:nvGrpSpPr>
          <p:grpSpPr>
            <a:xfrm>
              <a:off x="2437097" y="2602150"/>
              <a:ext cx="2161154" cy="500001"/>
              <a:chOff x="2437097" y="2602150"/>
              <a:chExt cx="2161154" cy="500001"/>
            </a:xfrm>
          </p:grpSpPr>
          <p:pic>
            <p:nvPicPr>
              <p:cNvPr id="29" name="Picture 28">
                <a:extLst>
                  <a:ext uri="{FF2B5EF4-FFF2-40B4-BE49-F238E27FC236}">
                    <a16:creationId xmlns:a16="http://schemas.microsoft.com/office/drawing/2014/main" id="{5BA17A97-448B-E6B0-4644-A070EF041D9A}"/>
                  </a:ext>
                </a:extLst>
              </p:cNvPr>
              <p:cNvPicPr>
                <a:picLocks noChangeAspect="1"/>
              </p:cNvPicPr>
              <p:nvPr/>
            </p:nvPicPr>
            <p:blipFill>
              <a:blip r:embed="rId5"/>
              <a:stretch>
                <a:fillRect/>
              </a:stretch>
            </p:blipFill>
            <p:spPr>
              <a:xfrm>
                <a:off x="2793964" y="2724446"/>
                <a:ext cx="1561231" cy="93963"/>
              </a:xfrm>
              <a:prstGeom prst="rect">
                <a:avLst/>
              </a:prstGeom>
            </p:spPr>
          </p:pic>
          <p:sp>
            <p:nvSpPr>
              <p:cNvPr id="30" name="TextBox 29">
                <a:extLst>
                  <a:ext uri="{FF2B5EF4-FFF2-40B4-BE49-F238E27FC236}">
                    <a16:creationId xmlns:a16="http://schemas.microsoft.com/office/drawing/2014/main" id="{527DB325-C84E-8738-F4F3-46F48A12F1E1}"/>
                  </a:ext>
                </a:extLst>
              </p:cNvPr>
              <p:cNvSpPr txBox="1"/>
              <p:nvPr/>
            </p:nvSpPr>
            <p:spPr>
              <a:xfrm>
                <a:off x="4309389" y="2602150"/>
                <a:ext cx="288862" cy="338554"/>
              </a:xfrm>
              <a:prstGeom prst="rect">
                <a:avLst/>
              </a:prstGeom>
              <a:noFill/>
            </p:spPr>
            <p:txBody>
              <a:bodyPr wrap="none" rtlCol="0">
                <a:spAutoFit/>
              </a:bodyPr>
              <a:lstStyle/>
              <a:p>
                <a:r>
                  <a:rPr lang="en-US" sz="1600" dirty="0"/>
                  <a:t>0</a:t>
                </a:r>
                <a:endParaRPr lang="en-US" dirty="0"/>
              </a:p>
            </p:txBody>
          </p:sp>
          <p:sp>
            <p:nvSpPr>
              <p:cNvPr id="31" name="TextBox 30">
                <a:extLst>
                  <a:ext uri="{FF2B5EF4-FFF2-40B4-BE49-F238E27FC236}">
                    <a16:creationId xmlns:a16="http://schemas.microsoft.com/office/drawing/2014/main" id="{5E3CC87A-0808-24E8-0CA2-674C17C5CED5}"/>
                  </a:ext>
                </a:extLst>
              </p:cNvPr>
              <p:cNvSpPr txBox="1"/>
              <p:nvPr/>
            </p:nvSpPr>
            <p:spPr>
              <a:xfrm>
                <a:off x="2437097" y="2602150"/>
                <a:ext cx="402674" cy="338554"/>
              </a:xfrm>
              <a:prstGeom prst="rect">
                <a:avLst/>
              </a:prstGeom>
              <a:noFill/>
            </p:spPr>
            <p:txBody>
              <a:bodyPr wrap="none" rtlCol="0">
                <a:spAutoFit/>
              </a:bodyPr>
              <a:lstStyle/>
              <a:p>
                <a:r>
                  <a:rPr lang="en-US" sz="1600" dirty="0"/>
                  <a:t>-.3</a:t>
                </a:r>
                <a:endParaRPr lang="en-US" dirty="0"/>
              </a:p>
            </p:txBody>
          </p:sp>
          <p:sp>
            <p:nvSpPr>
              <p:cNvPr id="32" name="TextBox 31">
                <a:extLst>
                  <a:ext uri="{FF2B5EF4-FFF2-40B4-BE49-F238E27FC236}">
                    <a16:creationId xmlns:a16="http://schemas.microsoft.com/office/drawing/2014/main" id="{F0D67FF4-0C76-EC01-DCCB-953926A10C71}"/>
                  </a:ext>
                </a:extLst>
              </p:cNvPr>
              <p:cNvSpPr txBox="1"/>
              <p:nvPr/>
            </p:nvSpPr>
            <p:spPr>
              <a:xfrm>
                <a:off x="3153488" y="2763597"/>
                <a:ext cx="834267" cy="338554"/>
              </a:xfrm>
              <a:prstGeom prst="rect">
                <a:avLst/>
              </a:prstGeom>
              <a:noFill/>
            </p:spPr>
            <p:txBody>
              <a:bodyPr wrap="none" rtlCol="0">
                <a:spAutoFit/>
              </a:bodyPr>
              <a:lstStyle/>
              <a:p>
                <a:r>
                  <a:rPr lang="en-US" sz="1600" dirty="0"/>
                  <a:t>Partial r</a:t>
                </a:r>
                <a:endParaRPr lang="en-US" dirty="0"/>
              </a:p>
            </p:txBody>
          </p:sp>
        </p:grpSp>
        <p:sp>
          <p:nvSpPr>
            <p:cNvPr id="28" name="Rectangle 27">
              <a:extLst>
                <a:ext uri="{FF2B5EF4-FFF2-40B4-BE49-F238E27FC236}">
                  <a16:creationId xmlns:a16="http://schemas.microsoft.com/office/drawing/2014/main" id="{B5DAEBC7-64C3-CA17-1EDE-43150D22258D}"/>
                </a:ext>
              </a:extLst>
            </p:cNvPr>
            <p:cNvSpPr/>
            <p:nvPr/>
          </p:nvSpPr>
          <p:spPr>
            <a:xfrm>
              <a:off x="2787650" y="2813050"/>
              <a:ext cx="1587500" cy="457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650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881329" y="3429000"/>
            <a:ext cx="10009631" cy="2585323"/>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Eighteen normative features of the brain </a:t>
            </a:r>
            <a:r>
              <a:rPr lang="en-CA" sz="1800" dirty="0">
                <a:effectLst/>
                <a:latin typeface="Helvetica Light" panose="020B0403020202020204" pitchFamily="34" charset="0"/>
              </a:rPr>
              <a:t>discovered in the </a:t>
            </a:r>
            <a:r>
              <a:rPr lang="en-CA" dirty="0">
                <a:latin typeface="Helvetica Light" panose="020B0403020202020204" pitchFamily="34" charset="0"/>
              </a:rPr>
              <a:t>discovery</a:t>
            </a:r>
            <a:r>
              <a:rPr lang="en-CA" sz="1800" dirty="0">
                <a:effectLst/>
                <a:latin typeface="Helvetica Light" panose="020B0403020202020204" pitchFamily="34" charset="0"/>
              </a:rPr>
              <a:t> sample were selected for a replication analysis. </a:t>
            </a:r>
            <a:r>
              <a:rPr lang="en-US" dirty="0">
                <a:latin typeface="Helvetica Light" panose="020B0403020202020204" pitchFamily="34" charset="0"/>
              </a:rPr>
              <a:t>Associations between </a:t>
            </a:r>
            <a:r>
              <a:rPr lang="en-CA" dirty="0">
                <a:latin typeface="Helvetica Light" panose="020B0403020202020204" pitchFamily="34" charset="0"/>
              </a:rPr>
              <a:t>antipsychotic related cortical thinning and several molecular, functional, structural and metabolic</a:t>
            </a:r>
            <a:r>
              <a:rPr lang="en-US" dirty="0">
                <a:latin typeface="Helvetica Light" panose="020B0403020202020204" pitchFamily="34" charset="0"/>
              </a:rPr>
              <a:t> features were replicated and survived false discovery rate correction for multiple comparisons in the ENIGMA sample.</a:t>
            </a:r>
            <a:r>
              <a:rPr lang="en-CA" sz="1800" dirty="0">
                <a:effectLst/>
                <a:latin typeface="Helvetica Light" panose="020B0403020202020204" pitchFamily="34" charset="0"/>
              </a:rPr>
              <a:t>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a:t>
            </a:r>
            <a:r>
              <a:rPr lang="en-US" dirty="0">
                <a:latin typeface="Helvetica Light" panose="020B0403020202020204" pitchFamily="34" charset="0"/>
              </a:rPr>
              <a:t>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5D5961E3-CA75-E0E9-1B78-FB292B5CE433}"/>
              </a:ext>
            </a:extLst>
          </p:cNvPr>
          <p:cNvPicPr>
            <a:picLocks noChangeAspect="1"/>
          </p:cNvPicPr>
          <p:nvPr/>
        </p:nvPicPr>
        <p:blipFill>
          <a:blip r:embed="rId2"/>
          <a:stretch>
            <a:fillRect/>
          </a:stretch>
        </p:blipFill>
        <p:spPr>
          <a:xfrm>
            <a:off x="881329" y="276998"/>
            <a:ext cx="8706536" cy="2853659"/>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a:extLst>
              <a:ext uri="{FF2B5EF4-FFF2-40B4-BE49-F238E27FC236}">
                <a16:creationId xmlns:a16="http://schemas.microsoft.com/office/drawing/2014/main" id="{2A1092E6-870A-D6DA-2A17-07CBD30FC54A}"/>
              </a:ext>
            </a:extLst>
          </p:cNvPr>
          <p:cNvPicPr>
            <a:picLocks noChangeAspect="1"/>
          </p:cNvPicPr>
          <p:nvPr/>
        </p:nvPicPr>
        <p:blipFill>
          <a:blip r:embed="rId2"/>
          <a:stretch>
            <a:fillRect/>
          </a:stretch>
        </p:blipFill>
        <p:spPr>
          <a:xfrm>
            <a:off x="-358815" y="-12103"/>
            <a:ext cx="7772400" cy="3521600"/>
          </a:xfrm>
          <a:prstGeom prst="rect">
            <a:avLst/>
          </a:prstGeom>
        </p:spPr>
      </p:pic>
      <p:pic>
        <p:nvPicPr>
          <p:cNvPr id="9" name="Picture 8">
            <a:extLst>
              <a:ext uri="{FF2B5EF4-FFF2-40B4-BE49-F238E27FC236}">
                <a16:creationId xmlns:a16="http://schemas.microsoft.com/office/drawing/2014/main" id="{2253B0A5-E531-DCBD-FD32-9893B597B3BB}"/>
              </a:ext>
            </a:extLst>
          </p:cNvPr>
          <p:cNvPicPr>
            <a:picLocks noChangeAspect="1"/>
          </p:cNvPicPr>
          <p:nvPr/>
        </p:nvPicPr>
        <p:blipFill>
          <a:blip r:embed="rId3"/>
          <a:stretch>
            <a:fillRect/>
          </a:stretch>
        </p:blipFill>
        <p:spPr>
          <a:xfrm>
            <a:off x="7413585" y="-12103"/>
            <a:ext cx="5136228" cy="3441103"/>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8C0203-B510-A43D-20E3-0D93A449C186}"/>
              </a:ext>
            </a:extLst>
          </p:cNvPr>
          <p:cNvSpPr txBox="1"/>
          <p:nvPr/>
        </p:nvSpPr>
        <p:spPr>
          <a:xfrm>
            <a:off x="2209800" y="3673098"/>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pic>
        <p:nvPicPr>
          <p:cNvPr id="2" name="Picture 1">
            <a:extLst>
              <a:ext uri="{FF2B5EF4-FFF2-40B4-BE49-F238E27FC236}">
                <a16:creationId xmlns:a16="http://schemas.microsoft.com/office/drawing/2014/main" id="{B19E628D-542B-425F-5EF8-6B43E97C5227}"/>
              </a:ext>
            </a:extLst>
          </p:cNvPr>
          <p:cNvPicPr>
            <a:picLocks noChangeAspect="1"/>
          </p:cNvPicPr>
          <p:nvPr/>
        </p:nvPicPr>
        <p:blipFill>
          <a:blip r:embed="rId2"/>
          <a:stretch>
            <a:fillRect/>
          </a:stretch>
        </p:blipFill>
        <p:spPr>
          <a:xfrm>
            <a:off x="2209800" y="190500"/>
            <a:ext cx="4179118" cy="3482598"/>
          </a:xfrm>
          <a:prstGeom prst="rect">
            <a:avLst/>
          </a:prstGeom>
        </p:spPr>
      </p:pic>
      <p:sp>
        <p:nvSpPr>
          <p:cNvPr id="9" name="Rectangle 8">
            <a:extLst>
              <a:ext uri="{FF2B5EF4-FFF2-40B4-BE49-F238E27FC236}">
                <a16:creationId xmlns:a16="http://schemas.microsoft.com/office/drawing/2014/main" id="{3EC7EEFF-FE26-63FD-41AA-91C7ECC9F53E}"/>
              </a:ext>
            </a:extLst>
          </p:cNvPr>
          <p:cNvSpPr/>
          <p:nvPr/>
        </p:nvSpPr>
        <p:spPr>
          <a:xfrm>
            <a:off x="3598127" y="2995961"/>
            <a:ext cx="1516566" cy="4330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6FF3AF12-C2C9-B466-8AEF-73D978F4CF44}"/>
              </a:ext>
            </a:extLst>
          </p:cNvPr>
          <p:cNvGrpSpPr/>
          <p:nvPr/>
        </p:nvGrpSpPr>
        <p:grpSpPr>
          <a:xfrm>
            <a:off x="2893508" y="2995961"/>
            <a:ext cx="2925804" cy="352001"/>
            <a:chOff x="2586958" y="3557203"/>
            <a:chExt cx="2925804" cy="352001"/>
          </a:xfrm>
        </p:grpSpPr>
        <p:pic>
          <p:nvPicPr>
            <p:cNvPr id="3" name="Picture 2">
              <a:extLst>
                <a:ext uri="{FF2B5EF4-FFF2-40B4-BE49-F238E27FC236}">
                  <a16:creationId xmlns:a16="http://schemas.microsoft.com/office/drawing/2014/main" id="{84B43792-D11D-DEDF-A09F-6511C807012F}"/>
                </a:ext>
              </a:extLst>
            </p:cNvPr>
            <p:cNvPicPr>
              <a:picLocks noChangeAspect="1"/>
            </p:cNvPicPr>
            <p:nvPr/>
          </p:nvPicPr>
          <p:blipFill>
            <a:blip r:embed="rId3"/>
            <a:stretch>
              <a:fillRect/>
            </a:stretch>
          </p:blipFill>
          <p:spPr>
            <a:xfrm>
              <a:off x="3227711" y="3697693"/>
              <a:ext cx="1558185" cy="79352"/>
            </a:xfrm>
            <a:prstGeom prst="rect">
              <a:avLst/>
            </a:prstGeom>
          </p:spPr>
        </p:pic>
        <p:sp>
          <p:nvSpPr>
            <p:cNvPr id="6" name="TextBox 5">
              <a:extLst>
                <a:ext uri="{FF2B5EF4-FFF2-40B4-BE49-F238E27FC236}">
                  <a16:creationId xmlns:a16="http://schemas.microsoft.com/office/drawing/2014/main" id="{81B03DF3-CDC8-54B4-A12D-09B413355A7A}"/>
                </a:ext>
              </a:extLst>
            </p:cNvPr>
            <p:cNvSpPr txBox="1"/>
            <p:nvPr/>
          </p:nvSpPr>
          <p:spPr>
            <a:xfrm>
              <a:off x="4754221" y="3557203"/>
              <a:ext cx="758541" cy="338554"/>
            </a:xfrm>
            <a:prstGeom prst="rect">
              <a:avLst/>
            </a:prstGeom>
            <a:noFill/>
          </p:spPr>
          <p:txBody>
            <a:bodyPr wrap="none" rtlCol="0">
              <a:spAutoFit/>
            </a:bodyPr>
            <a:lstStyle/>
            <a:p>
              <a:r>
                <a:rPr lang="en-US" sz="1600" dirty="0"/>
                <a:t>p=0.01</a:t>
              </a:r>
            </a:p>
          </p:txBody>
        </p:sp>
        <p:sp>
          <p:nvSpPr>
            <p:cNvPr id="7" name="TextBox 6">
              <a:extLst>
                <a:ext uri="{FF2B5EF4-FFF2-40B4-BE49-F238E27FC236}">
                  <a16:creationId xmlns:a16="http://schemas.microsoft.com/office/drawing/2014/main" id="{89C8C346-8634-5AAE-7FEF-EF13437D299C}"/>
                </a:ext>
              </a:extLst>
            </p:cNvPr>
            <p:cNvSpPr txBox="1"/>
            <p:nvPr/>
          </p:nvSpPr>
          <p:spPr>
            <a:xfrm>
              <a:off x="2586958" y="3570650"/>
              <a:ext cx="713657" cy="338554"/>
            </a:xfrm>
            <a:prstGeom prst="rect">
              <a:avLst/>
            </a:prstGeom>
            <a:noFill/>
          </p:spPr>
          <p:txBody>
            <a:bodyPr wrap="none" rtlCol="0">
              <a:spAutoFit/>
            </a:bodyPr>
            <a:lstStyle/>
            <a:p>
              <a:r>
                <a:rPr lang="en-US" sz="1600" dirty="0"/>
                <a:t>p&lt;10</a:t>
              </a:r>
              <a:r>
                <a:rPr lang="en-US" sz="1600" baseline="30000" dirty="0"/>
                <a:t>-5</a:t>
              </a:r>
            </a:p>
          </p:txBody>
        </p:sp>
      </p:gr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pic>
        <p:nvPicPr>
          <p:cNvPr id="2" name="Picture 1">
            <a:extLst>
              <a:ext uri="{FF2B5EF4-FFF2-40B4-BE49-F238E27FC236}">
                <a16:creationId xmlns:a16="http://schemas.microsoft.com/office/drawing/2014/main" id="{FD5A075E-78AA-E4B3-CE6B-CE7699F0B6C3}"/>
              </a:ext>
            </a:extLst>
          </p:cNvPr>
          <p:cNvPicPr>
            <a:picLocks noChangeAspect="1"/>
          </p:cNvPicPr>
          <p:nvPr/>
        </p:nvPicPr>
        <p:blipFill>
          <a:blip r:embed="rId2"/>
          <a:stretch>
            <a:fillRect/>
          </a:stretch>
        </p:blipFill>
        <p:spPr>
          <a:xfrm>
            <a:off x="2182369" y="200465"/>
            <a:ext cx="4568312" cy="3795213"/>
          </a:xfrm>
          <a:prstGeom prst="rect">
            <a:avLst/>
          </a:prstGeom>
        </p:spPr>
      </p:pic>
    </p:spTree>
    <p:extLst>
      <p:ext uri="{BB962C8B-B14F-4D97-AF65-F5344CB8AC3E}">
        <p14:creationId xmlns:p14="http://schemas.microsoft.com/office/powerpoint/2010/main" val="3091900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F03A1-4B36-506B-7F79-2FF64610A165}"/>
              </a:ext>
            </a:extLst>
          </p:cNvPr>
          <p:cNvSpPr txBox="1"/>
          <p:nvPr/>
        </p:nvSpPr>
        <p:spPr>
          <a:xfrm>
            <a:off x="0" y="3995678"/>
            <a:ext cx="10009631" cy="1754326"/>
          </a:xfrm>
          <a:prstGeom prst="rect">
            <a:avLst/>
          </a:prstGeom>
          <a:noFill/>
        </p:spPr>
        <p:txBody>
          <a:bodyPr wrap="square" rtlCol="0">
            <a:spAutoFit/>
          </a:bodyPr>
          <a:lstStyle/>
          <a:p>
            <a:r>
              <a:rPr lang="en-US" b="1" dirty="0">
                <a:latin typeface="HELVETICA LIGHT" panose="020B0403020202020204" pitchFamily="34" charset="0"/>
              </a:rPr>
              <a:t>Supplementary Figure 4</a:t>
            </a:r>
            <a:r>
              <a:rPr lang="en-US" b="1" dirty="0">
                <a:latin typeface="Helvetica Light" panose="020B0403020202020204" pitchFamily="34" charset="0"/>
              </a:rPr>
              <a:t> Correlations between features of the brain that are associated with antipsychotic related cortical thinning.</a:t>
            </a:r>
            <a:r>
              <a:rPr lang="en-CA" dirty="0">
                <a:latin typeface="Helvetica Light" panose="020B0403020202020204" pitchFamily="34" charset="0"/>
              </a:rPr>
              <a:t> Left panel show correlation matrix, </a:t>
            </a:r>
            <a:r>
              <a:rPr lang="en-CA" dirty="0" err="1">
                <a:latin typeface="Helvetica Light" panose="020B0403020202020204" pitchFamily="34" charset="0"/>
              </a:rPr>
              <a:t>colorbar</a:t>
            </a:r>
            <a:r>
              <a:rPr lang="en-CA" dirty="0">
                <a:latin typeface="Helvetica Light" panose="020B0403020202020204" pitchFamily="34" charset="0"/>
              </a:rPr>
              <a:t> indicates Pearson correlation coefficient r. Right panel shows a spring-embedded representation of the correlations. Topographies of serotonin transporter, synaptic density, 5-HT2A, CB1, and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4</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2* </a:t>
            </a:r>
            <a:r>
              <a:rPr lang="en-CA" dirty="0">
                <a:latin typeface="Arial" panose="020B0604020202020204" pitchFamily="34" charset="0"/>
                <a:cs typeface="Arial" panose="020B0604020202020204" pitchFamily="34" charset="0"/>
              </a:rPr>
              <a:t> </a:t>
            </a:r>
            <a:r>
              <a:rPr lang="en-CA" dirty="0">
                <a:latin typeface="Helvetica Light" panose="020B0403020202020204" pitchFamily="34" charset="0"/>
              </a:rPr>
              <a:t>receptors appear clustered, another cluster is formed by functional measures, cortical myelin, cerebral blood flow,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rPr>
              <a:t>-</a:t>
            </a:r>
            <a:r>
              <a:rPr lang="en-CA" dirty="0">
                <a:effectLst/>
              </a:rPr>
              <a:t> </a:t>
            </a:r>
            <a:r>
              <a:rPr lang="en-CA" dirty="0">
                <a:latin typeface="Helvetica Light" panose="020B0403020202020204" pitchFamily="34" charset="0"/>
              </a:rPr>
              <a:t>opioid and 5-HT4 receptors. </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8E2FD659-43FC-F269-29D8-F10DA827FBEE}"/>
              </a:ext>
            </a:extLst>
          </p:cNvPr>
          <p:cNvPicPr>
            <a:picLocks noChangeAspect="1"/>
          </p:cNvPicPr>
          <p:nvPr/>
        </p:nvPicPr>
        <p:blipFill>
          <a:blip r:embed="rId2"/>
          <a:stretch>
            <a:fillRect/>
          </a:stretch>
        </p:blipFill>
        <p:spPr>
          <a:xfrm>
            <a:off x="162339" y="0"/>
            <a:ext cx="5192694" cy="3866395"/>
          </a:xfrm>
          <a:prstGeom prst="rect">
            <a:avLst/>
          </a:prstGeom>
        </p:spPr>
      </p:pic>
      <p:pic>
        <p:nvPicPr>
          <p:cNvPr id="8" name="Picture 7">
            <a:extLst>
              <a:ext uri="{FF2B5EF4-FFF2-40B4-BE49-F238E27FC236}">
                <a16:creationId xmlns:a16="http://schemas.microsoft.com/office/drawing/2014/main" id="{9995E5FB-B45B-D7AC-AB84-2E9967F577BC}"/>
              </a:ext>
            </a:extLst>
          </p:cNvPr>
          <p:cNvPicPr>
            <a:picLocks noChangeAspect="1"/>
          </p:cNvPicPr>
          <p:nvPr/>
        </p:nvPicPr>
        <p:blipFill>
          <a:blip r:embed="rId3"/>
          <a:stretch>
            <a:fillRect/>
          </a:stretch>
        </p:blipFill>
        <p:spPr>
          <a:xfrm>
            <a:off x="5355033" y="-1"/>
            <a:ext cx="4836037" cy="3866395"/>
          </a:xfrm>
          <a:prstGeom prst="rect">
            <a:avLst/>
          </a:prstGeom>
        </p:spPr>
      </p:pic>
    </p:spTree>
    <p:extLst>
      <p:ext uri="{BB962C8B-B14F-4D97-AF65-F5344CB8AC3E}">
        <p14:creationId xmlns:p14="http://schemas.microsoft.com/office/powerpoint/2010/main" val="3052258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20119</TotalTime>
  <Words>2099</Words>
  <Application>Microsoft Macintosh PowerPoint</Application>
  <PresentationFormat>Widescreen</PresentationFormat>
  <Paragraphs>667</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Helvetica</vt:lpstr>
      <vt:lpstr>HELVETICA LIGHT</vt:lpstr>
      <vt:lpstr>HELVETICA LIGHT</vt:lpstr>
      <vt:lpstr>Helvetica Neue</vt:lpstr>
      <vt:lpstr>Office Theme</vt:lpstr>
      <vt:lpstr>Effects of antipsychotic medication on cortical thickness are mediated by underlying molecular, physiological and functional features of the brain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26</cp:revision>
  <dcterms:created xsi:type="dcterms:W3CDTF">2023-04-05T19:24:49Z</dcterms:created>
  <dcterms:modified xsi:type="dcterms:W3CDTF">2023-12-22T18:20:36Z</dcterms:modified>
</cp:coreProperties>
</file>

<file path=docProps/thumbnail.jpeg>
</file>